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72" r:id="rId2"/>
    <p:sldId id="271" r:id="rId3"/>
    <p:sldId id="256" r:id="rId4"/>
    <p:sldId id="257" r:id="rId5"/>
    <p:sldId id="258" r:id="rId6"/>
    <p:sldId id="273" r:id="rId7"/>
    <p:sldId id="259" r:id="rId8"/>
    <p:sldId id="260" r:id="rId9"/>
    <p:sldId id="261" r:id="rId10"/>
    <p:sldId id="263" r:id="rId1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2018-04-26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357313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2018-04-26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3856944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2018-04-26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1455583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2018-04-26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31493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2018-04-26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851319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2018-04-26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1105801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2018-04-26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572047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2018-04-26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1958979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2018-04-26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3765387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2018-04-26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205859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2018-04-26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135879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4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2018-04-26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165856035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sphere">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rmAutofit fontScale="90000"/>
          </a:bodyPr>
          <a:lstStyle/>
          <a:p>
            <a:r>
              <a:rPr lang="zh-CN" altLang="en-US" dirty="0" smtClean="0"/>
              <a:t>一分钟速读</a:t>
            </a:r>
            <a:endParaRPr lang="zh-CN" altLang="en-US" dirty="0"/>
          </a:p>
        </p:txBody>
      </p:sp>
      <p:sp>
        <p:nvSpPr>
          <p:cNvPr id="3" name="内容占位符 2"/>
          <p:cNvSpPr>
            <a:spLocks noGrp="1"/>
          </p:cNvSpPr>
          <p:nvPr>
            <p:ph idx="1"/>
          </p:nvPr>
        </p:nvSpPr>
        <p:spPr>
          <a:xfrm>
            <a:off x="323528" y="980728"/>
            <a:ext cx="8496944" cy="5976664"/>
          </a:xfrm>
        </p:spPr>
        <p:txBody>
          <a:bodyPr>
            <a:normAutofit fontScale="70000" lnSpcReduction="20000"/>
          </a:bodyPr>
          <a:lstStyle/>
          <a:p>
            <a:pPr>
              <a:lnSpc>
                <a:spcPct val="120000"/>
              </a:lnSpc>
            </a:pPr>
            <a:r>
              <a:rPr lang="en-US" altLang="zh-CN" dirty="0"/>
              <a:t>1</a:t>
            </a:r>
            <a:r>
              <a:rPr lang="zh-CN" altLang="en-US" dirty="0"/>
              <a:t>、纳税人发生增值税应税销售行为或者进口货物，原适用</a:t>
            </a:r>
            <a:r>
              <a:rPr lang="en-US" altLang="zh-CN" dirty="0"/>
              <a:t>17%</a:t>
            </a:r>
            <a:r>
              <a:rPr lang="zh-CN" altLang="en-US" dirty="0"/>
              <a:t>和</a:t>
            </a:r>
            <a:r>
              <a:rPr lang="en-US" altLang="zh-CN" dirty="0"/>
              <a:t>11%</a:t>
            </a:r>
            <a:r>
              <a:rPr lang="zh-CN" altLang="en-US" dirty="0"/>
              <a:t>税率的，税率分别调整为</a:t>
            </a:r>
            <a:r>
              <a:rPr lang="en-US" altLang="zh-CN" dirty="0"/>
              <a:t>16%</a:t>
            </a:r>
            <a:r>
              <a:rPr lang="zh-CN" altLang="en-US" dirty="0"/>
              <a:t>、</a:t>
            </a:r>
            <a:r>
              <a:rPr lang="en-US" altLang="zh-CN" dirty="0"/>
              <a:t>10%</a:t>
            </a:r>
            <a:r>
              <a:rPr lang="zh-CN" altLang="en-US" dirty="0"/>
              <a:t>；</a:t>
            </a:r>
          </a:p>
          <a:p>
            <a:pPr>
              <a:lnSpc>
                <a:spcPct val="120000"/>
              </a:lnSpc>
            </a:pPr>
            <a:r>
              <a:rPr lang="en-US" altLang="zh-CN" dirty="0"/>
              <a:t>2</a:t>
            </a:r>
            <a:r>
              <a:rPr lang="zh-CN" altLang="en-US" dirty="0"/>
              <a:t>、纳税人购进农产品，原适用</a:t>
            </a:r>
            <a:r>
              <a:rPr lang="en-US" altLang="zh-CN" dirty="0"/>
              <a:t>11%</a:t>
            </a:r>
            <a:r>
              <a:rPr lang="zh-CN" altLang="en-US" dirty="0"/>
              <a:t>扣除率的，扣除率调整为</a:t>
            </a:r>
            <a:r>
              <a:rPr lang="en-US" altLang="zh-CN" dirty="0"/>
              <a:t>10%</a:t>
            </a:r>
            <a:r>
              <a:rPr lang="zh-CN" altLang="en-US" dirty="0"/>
              <a:t>；</a:t>
            </a:r>
          </a:p>
          <a:p>
            <a:pPr>
              <a:lnSpc>
                <a:spcPct val="120000"/>
              </a:lnSpc>
            </a:pPr>
            <a:r>
              <a:rPr lang="en-US" altLang="zh-CN" dirty="0"/>
              <a:t>3</a:t>
            </a:r>
            <a:r>
              <a:rPr lang="zh-CN" altLang="en-US" dirty="0"/>
              <a:t>、纳税人购进用于生产销售或委托加工</a:t>
            </a:r>
            <a:r>
              <a:rPr lang="en-US" altLang="zh-CN" dirty="0"/>
              <a:t>16%</a:t>
            </a:r>
            <a:r>
              <a:rPr lang="zh-CN" altLang="en-US" dirty="0"/>
              <a:t>税率货物的农产品，</a:t>
            </a:r>
          </a:p>
          <a:p>
            <a:pPr>
              <a:lnSpc>
                <a:spcPct val="120000"/>
              </a:lnSpc>
            </a:pPr>
            <a:r>
              <a:rPr lang="zh-CN" altLang="en-US" dirty="0"/>
              <a:t>按照</a:t>
            </a:r>
            <a:r>
              <a:rPr lang="en-US" altLang="zh-CN" dirty="0"/>
              <a:t>12%</a:t>
            </a:r>
            <a:r>
              <a:rPr lang="zh-CN" altLang="en-US" dirty="0"/>
              <a:t>的扣除率计算进项税额；</a:t>
            </a:r>
          </a:p>
          <a:p>
            <a:pPr>
              <a:lnSpc>
                <a:spcPct val="120000"/>
              </a:lnSpc>
            </a:pPr>
            <a:r>
              <a:rPr lang="en-US" altLang="zh-CN" dirty="0"/>
              <a:t>4</a:t>
            </a:r>
            <a:r>
              <a:rPr lang="zh-CN" altLang="en-US" dirty="0"/>
              <a:t>、原适用</a:t>
            </a:r>
            <a:r>
              <a:rPr lang="en-US" altLang="zh-CN" dirty="0"/>
              <a:t>17%</a:t>
            </a:r>
            <a:r>
              <a:rPr lang="zh-CN" altLang="en-US" dirty="0"/>
              <a:t>税率且出口退税率为</a:t>
            </a:r>
            <a:r>
              <a:rPr lang="en-US" altLang="zh-CN" dirty="0"/>
              <a:t>17%</a:t>
            </a:r>
            <a:r>
              <a:rPr lang="zh-CN" altLang="en-US" dirty="0"/>
              <a:t>的出口货物</a:t>
            </a:r>
            <a:r>
              <a:rPr lang="zh-CN" altLang="en-US" dirty="0" smtClean="0"/>
              <a:t>，出口</a:t>
            </a:r>
            <a:r>
              <a:rPr lang="zh-CN" altLang="en-US" dirty="0"/>
              <a:t>退税率调整至</a:t>
            </a:r>
            <a:r>
              <a:rPr lang="en-US" altLang="zh-CN" dirty="0"/>
              <a:t>16%</a:t>
            </a:r>
            <a:r>
              <a:rPr lang="zh-CN" altLang="en-US" dirty="0"/>
              <a:t>；</a:t>
            </a:r>
          </a:p>
          <a:p>
            <a:pPr>
              <a:lnSpc>
                <a:spcPct val="120000"/>
              </a:lnSpc>
            </a:pPr>
            <a:r>
              <a:rPr lang="en-US" altLang="zh-CN" dirty="0"/>
              <a:t>5</a:t>
            </a:r>
            <a:r>
              <a:rPr lang="zh-CN" altLang="en-US" dirty="0"/>
              <a:t>、原适用</a:t>
            </a:r>
            <a:r>
              <a:rPr lang="en-US" altLang="zh-CN" dirty="0"/>
              <a:t>11%</a:t>
            </a:r>
            <a:r>
              <a:rPr lang="zh-CN" altLang="en-US" dirty="0"/>
              <a:t>税率且出口退税率为</a:t>
            </a:r>
            <a:r>
              <a:rPr lang="en-US" altLang="zh-CN" dirty="0"/>
              <a:t>11%</a:t>
            </a:r>
            <a:r>
              <a:rPr lang="zh-CN" altLang="en-US" dirty="0"/>
              <a:t>的出口货物、跨境应税行为，出口退税率调整至</a:t>
            </a:r>
            <a:r>
              <a:rPr lang="en-US" altLang="zh-CN" dirty="0"/>
              <a:t>10%</a:t>
            </a:r>
            <a:r>
              <a:rPr lang="zh-CN" altLang="en-US" dirty="0"/>
              <a:t>；</a:t>
            </a:r>
          </a:p>
          <a:p>
            <a:pPr>
              <a:lnSpc>
                <a:spcPct val="120000"/>
              </a:lnSpc>
            </a:pPr>
            <a:r>
              <a:rPr lang="en-US" altLang="zh-CN" dirty="0"/>
              <a:t>6</a:t>
            </a:r>
            <a:r>
              <a:rPr lang="zh-CN" altLang="en-US" dirty="0"/>
              <a:t>、通知还对外贸企业、生产企业出口相关货物、销售的跨境应税行为的出口退税率进行了明确，对出口货物退税率的执行时间及出口货物的时间、跨境应税行为退税率的执行时间及销售跨境应税行为的时间进行了明确；</a:t>
            </a:r>
          </a:p>
          <a:p>
            <a:pPr>
              <a:lnSpc>
                <a:spcPct val="120000"/>
              </a:lnSpc>
            </a:pPr>
            <a:r>
              <a:rPr lang="en-US" altLang="zh-CN" dirty="0"/>
              <a:t>7</a:t>
            </a:r>
            <a:r>
              <a:rPr lang="zh-CN" altLang="en-US" dirty="0"/>
              <a:t>、增值税小规模纳税人标准为年应征</a:t>
            </a:r>
            <a:r>
              <a:rPr lang="zh-CN" altLang="en-US" dirty="0" smtClean="0"/>
              <a:t>增值税</a:t>
            </a:r>
            <a:r>
              <a:rPr lang="zh-CN" altLang="en-US" dirty="0"/>
              <a:t>销售额</a:t>
            </a:r>
            <a:r>
              <a:rPr lang="en-US" altLang="zh-CN" dirty="0"/>
              <a:t>500</a:t>
            </a:r>
            <a:r>
              <a:rPr lang="zh-CN" altLang="en-US" dirty="0"/>
              <a:t>万元及以下</a:t>
            </a:r>
            <a:r>
              <a:rPr lang="zh-CN" altLang="en-US" dirty="0" smtClean="0"/>
              <a:t>；</a:t>
            </a:r>
            <a:endParaRPr lang="zh-CN" altLang="en-US" dirty="0"/>
          </a:p>
        </p:txBody>
      </p:sp>
    </p:spTree>
    <p:extLst>
      <p:ext uri="{BB962C8B-B14F-4D97-AF65-F5344CB8AC3E}">
        <p14:creationId xmlns:p14="http://schemas.microsoft.com/office/powerpoint/2010/main" val="30173055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sphere">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11149"/>
            <a:ext cx="8507288" cy="6126163"/>
          </a:xfrm>
        </p:spPr>
        <p:txBody>
          <a:bodyPr>
            <a:noAutofit/>
          </a:bodyPr>
          <a:lstStyle/>
          <a:p>
            <a:pPr marL="0" indent="0">
              <a:buNone/>
            </a:pPr>
            <a:r>
              <a:rPr lang="zh-CN" altLang="en-US" sz="1600" dirty="0" smtClean="0"/>
              <a:t>                                                      财</a:t>
            </a:r>
            <a:r>
              <a:rPr lang="zh-CN" altLang="en-US" sz="1600" dirty="0"/>
              <a:t>政部 税务总</a:t>
            </a:r>
            <a:r>
              <a:rPr lang="zh-CN" altLang="en-US" sz="1600" dirty="0" smtClean="0"/>
              <a:t>局关</a:t>
            </a:r>
            <a:r>
              <a:rPr lang="zh-CN" altLang="en-US" sz="1600" dirty="0"/>
              <a:t>于调整增值税税率的通知</a:t>
            </a:r>
          </a:p>
          <a:p>
            <a:pPr marL="0" indent="0">
              <a:buNone/>
            </a:pPr>
            <a:r>
              <a:rPr lang="zh-CN" altLang="en-US" sz="1600" dirty="0" smtClean="0"/>
              <a:t>                                                                           财</a:t>
            </a:r>
            <a:r>
              <a:rPr lang="zh-CN" altLang="en-US" sz="1600" dirty="0"/>
              <a:t>税</a:t>
            </a:r>
            <a:r>
              <a:rPr lang="en-US" altLang="zh-CN" sz="1600" dirty="0"/>
              <a:t>〔2018〕32</a:t>
            </a:r>
            <a:r>
              <a:rPr lang="zh-CN" altLang="en-US" sz="1600" dirty="0"/>
              <a:t>号</a:t>
            </a:r>
          </a:p>
          <a:p>
            <a:pPr marL="0" indent="0">
              <a:buNone/>
            </a:pPr>
            <a:r>
              <a:rPr lang="zh-CN" altLang="en-US" sz="1600" dirty="0"/>
              <a:t>各省、自治区、直辖市、计划单列市财政厅</a:t>
            </a:r>
            <a:r>
              <a:rPr lang="en-US" altLang="zh-CN" sz="1600" dirty="0"/>
              <a:t>(</a:t>
            </a:r>
            <a:r>
              <a:rPr lang="zh-CN" altLang="en-US" sz="1600" dirty="0"/>
              <a:t>局</a:t>
            </a:r>
            <a:r>
              <a:rPr lang="en-US" altLang="zh-CN" sz="1600" dirty="0"/>
              <a:t>)</a:t>
            </a:r>
            <a:r>
              <a:rPr lang="zh-CN" altLang="en-US" sz="1600" dirty="0"/>
              <a:t>、国家税务局、地方税务局，新疆生产建设兵团财政局：</a:t>
            </a:r>
          </a:p>
          <a:p>
            <a:pPr marL="0" indent="0">
              <a:buNone/>
            </a:pPr>
            <a:r>
              <a:rPr lang="zh-CN" altLang="en-US" sz="1600" dirty="0" smtClean="0"/>
              <a:t>        为</a:t>
            </a:r>
            <a:r>
              <a:rPr lang="zh-CN" altLang="en-US" sz="1600" dirty="0"/>
              <a:t>完善增值税制度，现将调整增值税税率有关政策通知如下：</a:t>
            </a:r>
          </a:p>
          <a:p>
            <a:pPr marL="0" indent="0">
              <a:buNone/>
            </a:pPr>
            <a:r>
              <a:rPr lang="zh-CN" altLang="en-US" sz="1600" dirty="0" smtClean="0"/>
              <a:t>         一</a:t>
            </a:r>
            <a:r>
              <a:rPr lang="zh-CN" altLang="en-US" sz="1600" dirty="0"/>
              <a:t>、纳税人发生增值税应税销售行为或者进口货物，原适用</a:t>
            </a:r>
            <a:r>
              <a:rPr lang="en-US" altLang="zh-CN" sz="1600" dirty="0"/>
              <a:t>17%</a:t>
            </a:r>
            <a:r>
              <a:rPr lang="zh-CN" altLang="en-US" sz="1600" dirty="0"/>
              <a:t>和</a:t>
            </a:r>
            <a:r>
              <a:rPr lang="en-US" altLang="zh-CN" sz="1600" dirty="0"/>
              <a:t>11%</a:t>
            </a:r>
            <a:r>
              <a:rPr lang="zh-CN" altLang="en-US" sz="1600" dirty="0"/>
              <a:t>税率的，税率分别调整为</a:t>
            </a:r>
            <a:r>
              <a:rPr lang="en-US" altLang="zh-CN" sz="1600" dirty="0"/>
              <a:t>16%</a:t>
            </a:r>
            <a:r>
              <a:rPr lang="zh-CN" altLang="en-US" sz="1600" dirty="0"/>
              <a:t>、</a:t>
            </a:r>
            <a:r>
              <a:rPr lang="en-US" altLang="zh-CN" sz="1600" dirty="0"/>
              <a:t>10%</a:t>
            </a:r>
            <a:r>
              <a:rPr lang="zh-CN" altLang="en-US" sz="1600" dirty="0"/>
              <a:t>。</a:t>
            </a:r>
          </a:p>
          <a:p>
            <a:pPr marL="0" indent="0">
              <a:buNone/>
            </a:pPr>
            <a:r>
              <a:rPr lang="zh-CN" altLang="en-US" sz="1600" dirty="0" smtClean="0"/>
              <a:t>         二</a:t>
            </a:r>
            <a:r>
              <a:rPr lang="zh-CN" altLang="en-US" sz="1600" dirty="0"/>
              <a:t>、纳税人购进农产品，原适用</a:t>
            </a:r>
            <a:r>
              <a:rPr lang="en-US" altLang="zh-CN" sz="1600" dirty="0"/>
              <a:t>11%</a:t>
            </a:r>
            <a:r>
              <a:rPr lang="zh-CN" altLang="en-US" sz="1600" dirty="0"/>
              <a:t>扣除率的，扣除率调整为</a:t>
            </a:r>
            <a:r>
              <a:rPr lang="en-US" altLang="zh-CN" sz="1600" dirty="0"/>
              <a:t>10%</a:t>
            </a:r>
            <a:r>
              <a:rPr lang="zh-CN" altLang="en-US" sz="1600" dirty="0"/>
              <a:t>。</a:t>
            </a:r>
          </a:p>
          <a:p>
            <a:pPr marL="0" indent="0">
              <a:buNone/>
            </a:pPr>
            <a:r>
              <a:rPr lang="zh-CN" altLang="en-US" sz="1600" dirty="0" smtClean="0"/>
              <a:t>         三</a:t>
            </a:r>
            <a:r>
              <a:rPr lang="zh-CN" altLang="en-US" sz="1600" dirty="0"/>
              <a:t>、纳税人购进用于生产销售或委托加工</a:t>
            </a:r>
            <a:r>
              <a:rPr lang="en-US" altLang="zh-CN" sz="1600" dirty="0"/>
              <a:t>16%</a:t>
            </a:r>
            <a:r>
              <a:rPr lang="zh-CN" altLang="en-US" sz="1600" dirty="0"/>
              <a:t>税率货物的农产品，按照</a:t>
            </a:r>
            <a:r>
              <a:rPr lang="en-US" altLang="zh-CN" sz="1600" dirty="0"/>
              <a:t>12%</a:t>
            </a:r>
            <a:r>
              <a:rPr lang="zh-CN" altLang="en-US" sz="1600" dirty="0"/>
              <a:t>的扣除率计算进项税额。</a:t>
            </a:r>
          </a:p>
          <a:p>
            <a:pPr marL="0" indent="0">
              <a:buNone/>
            </a:pPr>
            <a:r>
              <a:rPr lang="zh-CN" altLang="en-US" sz="1600" dirty="0" smtClean="0"/>
              <a:t>         四</a:t>
            </a:r>
            <a:r>
              <a:rPr lang="zh-CN" altLang="en-US" sz="1600" dirty="0"/>
              <a:t>、原适用</a:t>
            </a:r>
            <a:r>
              <a:rPr lang="en-US" altLang="zh-CN" sz="1600" dirty="0"/>
              <a:t>17%</a:t>
            </a:r>
            <a:r>
              <a:rPr lang="zh-CN" altLang="en-US" sz="1600" dirty="0"/>
              <a:t>税率且出口退税率为</a:t>
            </a:r>
            <a:r>
              <a:rPr lang="en-US" altLang="zh-CN" sz="1600" dirty="0"/>
              <a:t>17%</a:t>
            </a:r>
            <a:r>
              <a:rPr lang="zh-CN" altLang="en-US" sz="1600" dirty="0"/>
              <a:t>的出口货物，出口退税率调整至</a:t>
            </a:r>
            <a:r>
              <a:rPr lang="en-US" altLang="zh-CN" sz="1600" dirty="0"/>
              <a:t>16%</a:t>
            </a:r>
            <a:r>
              <a:rPr lang="zh-CN" altLang="en-US" sz="1600" dirty="0"/>
              <a:t>。原适用</a:t>
            </a:r>
            <a:r>
              <a:rPr lang="en-US" altLang="zh-CN" sz="1600" dirty="0"/>
              <a:t>11%</a:t>
            </a:r>
            <a:r>
              <a:rPr lang="zh-CN" altLang="en-US" sz="1600" dirty="0"/>
              <a:t>税率且出口退税率为</a:t>
            </a:r>
            <a:r>
              <a:rPr lang="en-US" altLang="zh-CN" sz="1600" dirty="0"/>
              <a:t>11%</a:t>
            </a:r>
            <a:r>
              <a:rPr lang="zh-CN" altLang="en-US" sz="1600" dirty="0"/>
              <a:t>的出口货物、跨境应税行为，出口退税率调整至</a:t>
            </a:r>
            <a:r>
              <a:rPr lang="en-US" altLang="zh-CN" sz="1600" dirty="0"/>
              <a:t>10%</a:t>
            </a:r>
            <a:r>
              <a:rPr lang="zh-CN" altLang="en-US" sz="1600" dirty="0"/>
              <a:t>。</a:t>
            </a:r>
          </a:p>
          <a:p>
            <a:pPr marL="0" indent="0">
              <a:buNone/>
            </a:pPr>
            <a:r>
              <a:rPr lang="zh-CN" altLang="en-US" sz="1600" dirty="0" smtClean="0"/>
              <a:t>        五</a:t>
            </a:r>
            <a:r>
              <a:rPr lang="zh-CN" altLang="en-US" sz="1600" dirty="0"/>
              <a:t>、外贸企业</a:t>
            </a:r>
            <a:r>
              <a:rPr lang="en-US" altLang="zh-CN" sz="1600" dirty="0"/>
              <a:t>2018</a:t>
            </a:r>
            <a:r>
              <a:rPr lang="zh-CN" altLang="en-US" sz="1600" dirty="0"/>
              <a:t>年</a:t>
            </a:r>
            <a:r>
              <a:rPr lang="en-US" altLang="zh-CN" sz="1600" dirty="0"/>
              <a:t>7</a:t>
            </a:r>
            <a:r>
              <a:rPr lang="zh-CN" altLang="en-US" sz="1600" dirty="0"/>
              <a:t>月</a:t>
            </a:r>
            <a:r>
              <a:rPr lang="en-US" altLang="zh-CN" sz="1600" dirty="0"/>
              <a:t>31</a:t>
            </a:r>
            <a:r>
              <a:rPr lang="zh-CN" altLang="en-US" sz="1600" dirty="0"/>
              <a:t>日前出口的第四条所涉货物、销售的第四条所涉跨境应税行为，购进时已按调整前税率征收增值税的，执行调整前的出口退税率；购进时已按调整后税率征收增值税的，执行调整后的出口退税率。生产企业</a:t>
            </a:r>
            <a:r>
              <a:rPr lang="en-US" altLang="zh-CN" sz="1600" dirty="0"/>
              <a:t>2018</a:t>
            </a:r>
            <a:r>
              <a:rPr lang="zh-CN" altLang="en-US" sz="1600" dirty="0"/>
              <a:t>年</a:t>
            </a:r>
            <a:r>
              <a:rPr lang="en-US" altLang="zh-CN" sz="1600" dirty="0"/>
              <a:t>7</a:t>
            </a:r>
            <a:r>
              <a:rPr lang="zh-CN" altLang="en-US" sz="1600" dirty="0"/>
              <a:t>月</a:t>
            </a:r>
            <a:r>
              <a:rPr lang="en-US" altLang="zh-CN" sz="1600" dirty="0"/>
              <a:t>31</a:t>
            </a:r>
            <a:r>
              <a:rPr lang="zh-CN" altLang="en-US" sz="1600" dirty="0"/>
              <a:t>日前出口的第四条所涉货物、销售的第四条所涉跨境应税行为，执行调整前的出口退税率</a:t>
            </a:r>
            <a:r>
              <a:rPr lang="zh-CN" altLang="en-US" sz="1600" dirty="0" smtClean="0"/>
              <a:t>。调</a:t>
            </a:r>
            <a:r>
              <a:rPr lang="zh-CN" altLang="en-US" sz="1600" dirty="0"/>
              <a:t>整出口货物退税率的执行时间及出口货物的时间，以出口货物报关单上注明的出口日期为准，调整跨境应税行为退税率的执行时间及销售跨境应税行为的时间，以出口发票的开具日期为准。</a:t>
            </a:r>
          </a:p>
          <a:p>
            <a:pPr marL="0" indent="0">
              <a:buNone/>
            </a:pPr>
            <a:r>
              <a:rPr lang="zh-CN" altLang="en-US" sz="1600" dirty="0" smtClean="0"/>
              <a:t>         六</a:t>
            </a:r>
            <a:r>
              <a:rPr lang="zh-CN" altLang="en-US" sz="1600" dirty="0"/>
              <a:t>、本通知自</a:t>
            </a:r>
            <a:r>
              <a:rPr lang="en-US" altLang="zh-CN" sz="1600" dirty="0"/>
              <a:t>2018</a:t>
            </a:r>
            <a:r>
              <a:rPr lang="zh-CN" altLang="en-US" sz="1600" dirty="0"/>
              <a:t>年</a:t>
            </a:r>
            <a:r>
              <a:rPr lang="en-US" altLang="zh-CN" sz="1600" dirty="0"/>
              <a:t>5</a:t>
            </a:r>
            <a:r>
              <a:rPr lang="zh-CN" altLang="en-US" sz="1600" dirty="0"/>
              <a:t>月</a:t>
            </a:r>
            <a:r>
              <a:rPr lang="en-US" altLang="zh-CN" sz="1600" dirty="0"/>
              <a:t>1</a:t>
            </a:r>
            <a:r>
              <a:rPr lang="zh-CN" altLang="en-US" sz="1600" dirty="0"/>
              <a:t>日起执行。此前有关规定与本通知规定的增值税税率、扣除率、出口退税率不一致的，以本通知为准。</a:t>
            </a:r>
          </a:p>
          <a:p>
            <a:pPr marL="0" indent="0">
              <a:buNone/>
            </a:pPr>
            <a:r>
              <a:rPr lang="zh-CN" altLang="en-US" sz="1600" dirty="0" smtClean="0"/>
              <a:t>        七</a:t>
            </a:r>
            <a:r>
              <a:rPr lang="zh-CN" altLang="en-US" sz="1600" dirty="0"/>
              <a:t>、各地要高度重视增值税税率调整工作，做好实施前的各项准备以及实施过程中的监测分析、宣传解释等工作，确保增值税税率调整工作平稳、有序推进。如遇问题，请及时上报财政部和税务总局</a:t>
            </a:r>
            <a:r>
              <a:rPr lang="zh-CN" altLang="en-US" sz="1600" dirty="0" smtClean="0"/>
              <a:t>。</a:t>
            </a:r>
            <a:endParaRPr lang="zh-CN" altLang="en-US" sz="1600" dirty="0"/>
          </a:p>
          <a:p>
            <a:pPr marL="0" indent="0">
              <a:buNone/>
            </a:pPr>
            <a:r>
              <a:rPr lang="zh-CN" altLang="en-US" sz="1600" dirty="0" smtClean="0"/>
              <a:t>                                                                                                                                           财</a:t>
            </a:r>
            <a:r>
              <a:rPr lang="zh-CN" altLang="en-US" sz="1600" dirty="0"/>
              <a:t>政部 税务总局</a:t>
            </a:r>
          </a:p>
          <a:p>
            <a:pPr marL="0" indent="0">
              <a:buNone/>
            </a:pPr>
            <a:r>
              <a:rPr lang="en-US" altLang="zh-CN" sz="1600" dirty="0" smtClean="0"/>
              <a:t>                                                                                                                                               2018</a:t>
            </a:r>
            <a:r>
              <a:rPr lang="zh-CN" altLang="en-US" sz="1600" dirty="0"/>
              <a:t>年</a:t>
            </a:r>
            <a:r>
              <a:rPr lang="en-US" altLang="zh-CN" sz="1600" dirty="0"/>
              <a:t>4</a:t>
            </a:r>
            <a:r>
              <a:rPr lang="zh-CN" altLang="en-US" sz="1600" dirty="0"/>
              <a:t>月</a:t>
            </a:r>
            <a:r>
              <a:rPr lang="en-US" altLang="zh-CN" sz="1600" dirty="0"/>
              <a:t>4</a:t>
            </a:r>
            <a:r>
              <a:rPr lang="zh-CN" altLang="en-US" sz="1600" dirty="0"/>
              <a:t>日</a:t>
            </a:r>
          </a:p>
        </p:txBody>
      </p:sp>
    </p:spTree>
    <p:extLst>
      <p:ext uri="{BB962C8B-B14F-4D97-AF65-F5344CB8AC3E}">
        <p14:creationId xmlns:p14="http://schemas.microsoft.com/office/powerpoint/2010/main" val="25120318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sphere">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611560" y="-171400"/>
            <a:ext cx="7772400" cy="7029400"/>
          </a:xfrm>
        </p:spPr>
        <p:txBody>
          <a:bodyPr>
            <a:noAutofit/>
          </a:bodyPr>
          <a:lstStyle/>
          <a:p>
            <a:pPr algn="l"/>
            <a:r>
              <a:rPr lang="zh-CN" altLang="en-US" sz="1400" dirty="0" smtClean="0"/>
              <a:t/>
            </a:r>
            <a:br>
              <a:rPr lang="zh-CN" altLang="en-US" sz="1400" dirty="0" smtClean="0"/>
            </a:br>
            <a:r>
              <a:rPr lang="zh-CN" altLang="en-US" sz="2000" dirty="0" smtClean="0"/>
              <a:t/>
            </a:r>
            <a:br>
              <a:rPr lang="zh-CN" altLang="en-US" sz="2000" dirty="0" smtClean="0"/>
            </a:br>
            <a:r>
              <a:rPr lang="zh-CN" altLang="en-US" sz="2000" dirty="0" smtClean="0"/>
              <a:t/>
            </a:r>
            <a:br>
              <a:rPr lang="zh-CN" altLang="en-US" sz="2000" dirty="0" smtClean="0"/>
            </a:br>
            <a:r>
              <a:rPr lang="zh-CN" altLang="en-US" sz="2000" dirty="0" smtClean="0"/>
              <a:t>             </a:t>
            </a:r>
            <a:r>
              <a:rPr lang="zh-CN" altLang="en-US" sz="2000" b="1" dirty="0" smtClean="0"/>
              <a:t>财政部 税务总局关于统一增值税小规模纳税人标准的通知</a:t>
            </a:r>
            <a:r>
              <a:rPr lang="zh-CN" altLang="en-US" sz="2000" dirty="0" smtClean="0"/>
              <a:t/>
            </a:r>
            <a:br>
              <a:rPr lang="zh-CN" altLang="en-US" sz="2000" dirty="0" smtClean="0"/>
            </a:br>
            <a:r>
              <a:rPr lang="zh-CN" altLang="en-US" sz="2000" dirty="0" smtClean="0"/>
              <a:t>                                                       财税</a:t>
            </a:r>
            <a:r>
              <a:rPr lang="en-US" altLang="zh-CN" sz="2000" dirty="0" smtClean="0"/>
              <a:t>〔2018〕33</a:t>
            </a:r>
            <a:r>
              <a:rPr lang="zh-CN" altLang="en-US" sz="2000" dirty="0" smtClean="0"/>
              <a:t>号</a:t>
            </a:r>
            <a:br>
              <a:rPr lang="zh-CN" altLang="en-US" sz="2000" dirty="0" smtClean="0"/>
            </a:br>
            <a:r>
              <a:rPr lang="zh-CN" altLang="en-US" sz="1800" dirty="0" smtClean="0"/>
              <a:t>各省、自治区、直辖市、计划单列市财政厅（局）、国家税务局、地方税务局，新疆生产建设兵团财政局：</a:t>
            </a:r>
            <a:r>
              <a:rPr lang="en-US" altLang="zh-CN" sz="2400" dirty="0" smtClean="0"/>
              <a:t/>
            </a:r>
            <a:br>
              <a:rPr lang="en-US" altLang="zh-CN" sz="2400" dirty="0" smtClean="0"/>
            </a:br>
            <a:r>
              <a:rPr lang="zh-CN" altLang="en-US" sz="2400" dirty="0" smtClean="0"/>
              <a:t/>
            </a:r>
            <a:br>
              <a:rPr lang="zh-CN" altLang="en-US" sz="2400" dirty="0" smtClean="0"/>
            </a:br>
            <a:r>
              <a:rPr lang="zh-CN" altLang="en-US" sz="2400" dirty="0" smtClean="0"/>
              <a:t>　　为完善增值税制度，进一步支持中小微企业发展，现将统一增值税小规模纳税人标准有关事项通知如下：　</a:t>
            </a:r>
            <a:br>
              <a:rPr lang="zh-CN" altLang="en-US" sz="2400" dirty="0" smtClean="0"/>
            </a:br>
            <a:r>
              <a:rPr lang="zh-CN" altLang="en-US" sz="2400" dirty="0" smtClean="0"/>
              <a:t>　　一、增值税小规模纳税人标准为年应征增值税销售额</a:t>
            </a:r>
            <a:r>
              <a:rPr lang="en-US" altLang="zh-CN" sz="2400" dirty="0" smtClean="0"/>
              <a:t>500</a:t>
            </a:r>
            <a:r>
              <a:rPr lang="zh-CN" altLang="en-US" sz="2400" dirty="0" smtClean="0"/>
              <a:t>万元及以下。</a:t>
            </a:r>
            <a:br>
              <a:rPr lang="zh-CN" altLang="en-US" sz="2400" dirty="0" smtClean="0"/>
            </a:br>
            <a:r>
              <a:rPr lang="zh-CN" altLang="en-US" sz="2400" dirty="0" smtClean="0"/>
              <a:t>　　二、按照</a:t>
            </a:r>
            <a:r>
              <a:rPr lang="en-US" altLang="zh-CN" sz="2400" dirty="0" smtClean="0"/>
              <a:t>《</a:t>
            </a:r>
            <a:r>
              <a:rPr lang="zh-CN" altLang="en-US" sz="2400" dirty="0" smtClean="0"/>
              <a:t>中华人民共和国增值税暂行条例实施细则</a:t>
            </a:r>
            <a:r>
              <a:rPr lang="en-US" altLang="zh-CN" sz="2400" dirty="0" smtClean="0"/>
              <a:t>》</a:t>
            </a:r>
            <a:r>
              <a:rPr lang="zh-CN" altLang="en-US" sz="2400" dirty="0" smtClean="0"/>
              <a:t>第二十八条规定已登记为增值税一般纳税人的单位和个人，在</a:t>
            </a:r>
            <a:r>
              <a:rPr lang="en-US" altLang="zh-CN" sz="2400" dirty="0" smtClean="0"/>
              <a:t>2018</a:t>
            </a:r>
            <a:r>
              <a:rPr lang="zh-CN" altLang="en-US" sz="2400" dirty="0" smtClean="0"/>
              <a:t>年</a:t>
            </a:r>
            <a:r>
              <a:rPr lang="en-US" altLang="zh-CN" sz="2400" dirty="0" smtClean="0"/>
              <a:t>12</a:t>
            </a:r>
            <a:r>
              <a:rPr lang="zh-CN" altLang="en-US" sz="2400" dirty="0" smtClean="0"/>
              <a:t>月</a:t>
            </a:r>
            <a:r>
              <a:rPr lang="en-US" altLang="zh-CN" sz="2400" dirty="0" smtClean="0"/>
              <a:t>31</a:t>
            </a:r>
            <a:r>
              <a:rPr lang="zh-CN" altLang="en-US" sz="2400" dirty="0" smtClean="0"/>
              <a:t>日前，可转登记为小规模纳税人，其未抵扣的进项税额作转出处理。</a:t>
            </a:r>
            <a:br>
              <a:rPr lang="zh-CN" altLang="en-US" sz="2400" dirty="0" smtClean="0"/>
            </a:br>
            <a:r>
              <a:rPr lang="zh-CN" altLang="en-US" sz="2400" dirty="0" smtClean="0"/>
              <a:t>　　三、本通知自</a:t>
            </a:r>
            <a:r>
              <a:rPr lang="en-US" altLang="zh-CN" sz="2400" dirty="0" smtClean="0"/>
              <a:t>2018</a:t>
            </a:r>
            <a:r>
              <a:rPr lang="zh-CN" altLang="en-US" sz="2400" dirty="0" smtClean="0"/>
              <a:t>年</a:t>
            </a:r>
            <a:r>
              <a:rPr lang="en-US" altLang="zh-CN" sz="2400" dirty="0" smtClean="0"/>
              <a:t>5</a:t>
            </a:r>
            <a:r>
              <a:rPr lang="zh-CN" altLang="en-US" sz="2400" dirty="0" smtClean="0"/>
              <a:t>月</a:t>
            </a:r>
            <a:r>
              <a:rPr lang="en-US" altLang="zh-CN" sz="2400" dirty="0" smtClean="0"/>
              <a:t>1</a:t>
            </a:r>
            <a:r>
              <a:rPr lang="zh-CN" altLang="en-US" sz="2400" dirty="0" smtClean="0"/>
              <a:t>日起执行。</a:t>
            </a:r>
            <a:r>
              <a:rPr lang="zh-CN" altLang="en-US" sz="2000" dirty="0" smtClean="0"/>
              <a:t/>
            </a:r>
            <a:br>
              <a:rPr lang="zh-CN" altLang="en-US" sz="2000" dirty="0" smtClean="0"/>
            </a:br>
            <a:r>
              <a:rPr lang="zh-CN" altLang="en-US" sz="2000" dirty="0" smtClean="0"/>
              <a:t>　　</a:t>
            </a:r>
            <a:r>
              <a:rPr lang="en-US" altLang="zh-CN" sz="2000" dirty="0" smtClean="0"/>
              <a:t/>
            </a:r>
            <a:br>
              <a:rPr lang="en-US" altLang="zh-CN" sz="2000" dirty="0" smtClean="0"/>
            </a:br>
            <a:r>
              <a:rPr lang="en-US" altLang="zh-CN" sz="2000" dirty="0"/>
              <a:t> </a:t>
            </a:r>
            <a:r>
              <a:rPr lang="en-US" altLang="zh-CN" sz="2000" dirty="0" smtClean="0"/>
              <a:t>                                                                                    </a:t>
            </a:r>
            <a:r>
              <a:rPr lang="zh-CN" altLang="en-US" sz="2000" dirty="0" smtClean="0"/>
              <a:t>财政部  税务总局</a:t>
            </a:r>
            <a:r>
              <a:rPr lang="en-US" altLang="zh-CN" sz="2000" dirty="0" smtClean="0"/>
              <a:t/>
            </a:r>
            <a:br>
              <a:rPr lang="en-US" altLang="zh-CN" sz="2000" dirty="0" smtClean="0"/>
            </a:br>
            <a:r>
              <a:rPr lang="en-US" altLang="zh-CN" sz="2000" dirty="0"/>
              <a:t> </a:t>
            </a:r>
            <a:r>
              <a:rPr lang="en-US" altLang="zh-CN" sz="2000" dirty="0" smtClean="0"/>
              <a:t>                                                                                        2018</a:t>
            </a:r>
            <a:r>
              <a:rPr lang="zh-CN" altLang="en-US" sz="2000" dirty="0" smtClean="0"/>
              <a:t>年</a:t>
            </a:r>
            <a:r>
              <a:rPr lang="en-US" altLang="zh-CN" sz="2000" dirty="0" smtClean="0"/>
              <a:t>4</a:t>
            </a:r>
            <a:r>
              <a:rPr lang="zh-CN" altLang="en-US" sz="2000" dirty="0" smtClean="0"/>
              <a:t>月</a:t>
            </a:r>
            <a:r>
              <a:rPr lang="en-US" altLang="zh-CN" sz="2000" dirty="0" smtClean="0"/>
              <a:t>4</a:t>
            </a:r>
            <a:r>
              <a:rPr lang="zh-CN" altLang="en-US" sz="2000" dirty="0" smtClean="0"/>
              <a:t>日</a:t>
            </a:r>
            <a:br>
              <a:rPr lang="zh-CN" altLang="en-US" sz="2000" dirty="0" smtClean="0"/>
            </a:br>
            <a:r>
              <a:rPr lang="zh-CN" altLang="en-US" sz="2000" dirty="0" smtClean="0"/>
              <a:t>　　</a:t>
            </a:r>
            <a:r>
              <a:rPr lang="zh-CN" altLang="en-US" sz="1400" dirty="0" smtClean="0"/>
              <a:t/>
            </a:r>
            <a:br>
              <a:rPr lang="zh-CN" altLang="en-US" sz="1400" dirty="0" smtClean="0"/>
            </a:br>
            <a:endParaRPr lang="zh-CN" altLang="en-U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增值税\大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7384"/>
            <a:ext cx="7668344" cy="6736836"/>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998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增值税\大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2"/>
            <a:ext cx="8600742" cy="661595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49509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增值税\大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2"/>
            <a:ext cx="8600742" cy="661595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83072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增值税\大 -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35992"/>
            <a:ext cx="8928992" cy="421723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3075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增值税\大 - 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3" y="44624"/>
            <a:ext cx="7056784" cy="675233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932040" y="4976008"/>
            <a:ext cx="4248472" cy="1477328"/>
          </a:xfrm>
          <a:prstGeom prst="rect">
            <a:avLst/>
          </a:prstGeom>
          <a:noFill/>
        </p:spPr>
        <p:txBody>
          <a:bodyPr wrap="square" rtlCol="0">
            <a:spAutoFit/>
          </a:bodyPr>
          <a:lstStyle/>
          <a:p>
            <a:r>
              <a:rPr lang="zh-CN" altLang="en-US" dirty="0" smtClean="0">
                <a:solidFill>
                  <a:schemeClr val="tx1">
                    <a:lumMod val="65000"/>
                    <a:lumOff val="35000"/>
                  </a:schemeClr>
                </a:solidFill>
                <a:latin typeface="Adobe 黑体 Std R" pitchFamily="34" charset="-122"/>
                <a:ea typeface="Adobe 黑体 Std R" pitchFamily="34" charset="-122"/>
              </a:rPr>
              <a:t>统一小规模纳税人标准，税制更加简洁、公平，更多小微企业可选择登记为小规模纳税人，享受按</a:t>
            </a:r>
            <a:r>
              <a:rPr lang="en-US" altLang="zh-CN" dirty="0" smtClean="0">
                <a:solidFill>
                  <a:schemeClr val="tx1">
                    <a:lumMod val="65000"/>
                    <a:lumOff val="35000"/>
                  </a:schemeClr>
                </a:solidFill>
                <a:latin typeface="Adobe 黑体 Std R" pitchFamily="34" charset="-122"/>
                <a:ea typeface="Adobe 黑体 Std R" pitchFamily="34" charset="-122"/>
              </a:rPr>
              <a:t>3%</a:t>
            </a:r>
            <a:r>
              <a:rPr lang="zh-CN" altLang="en-US" dirty="0" smtClean="0">
                <a:solidFill>
                  <a:schemeClr val="tx1">
                    <a:lumMod val="65000"/>
                    <a:lumOff val="35000"/>
                  </a:schemeClr>
                </a:solidFill>
                <a:latin typeface="Adobe 黑体 Std R" pitchFamily="34" charset="-122"/>
                <a:ea typeface="Adobe 黑体 Std R" pitchFamily="34" charset="-122"/>
              </a:rPr>
              <a:t>征收税率计税的优惠，也可自愿选择登记成为一般纳税人，享受抵扣进项税额的红利。</a:t>
            </a:r>
            <a:endParaRPr lang="zh-CN" altLang="en-US" dirty="0">
              <a:solidFill>
                <a:schemeClr val="tx1">
                  <a:lumMod val="65000"/>
                  <a:lumOff val="35000"/>
                </a:schemeClr>
              </a:solidFill>
              <a:latin typeface="Adobe 黑体 Std R" pitchFamily="34" charset="-122"/>
              <a:ea typeface="Adobe 黑体 Std R" pitchFamily="34" charset="-122"/>
            </a:endParaRPr>
          </a:p>
        </p:txBody>
      </p:sp>
    </p:spTree>
    <p:extLst>
      <p:ext uri="{BB962C8B-B14F-4D97-AF65-F5344CB8AC3E}">
        <p14:creationId xmlns:p14="http://schemas.microsoft.com/office/powerpoint/2010/main" val="1419808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增值税\大 -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0"/>
            <a:ext cx="7523664" cy="675972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0531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sphere">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51520" y="260648"/>
            <a:ext cx="8795320" cy="1143000"/>
          </a:xfrm>
        </p:spPr>
        <p:txBody>
          <a:bodyPr>
            <a:normAutofit/>
          </a:bodyPr>
          <a:lstStyle/>
          <a:p>
            <a:r>
              <a:rPr lang="zh-CN" altLang="en-US" sz="3600" dirty="0"/>
              <a:t>问题</a:t>
            </a:r>
            <a:r>
              <a:rPr lang="en-US" altLang="zh-CN" sz="3600" dirty="0"/>
              <a:t>1</a:t>
            </a:r>
            <a:r>
              <a:rPr lang="zh-CN" altLang="en-US" sz="3600" dirty="0"/>
              <a:t>：</a:t>
            </a:r>
            <a:r>
              <a:rPr lang="en-US" altLang="zh-CN" sz="3600" dirty="0"/>
              <a:t>17%/11%</a:t>
            </a:r>
            <a:r>
              <a:rPr lang="zh-CN" altLang="en-US" sz="3600" dirty="0"/>
              <a:t>票可在</a:t>
            </a:r>
            <a:r>
              <a:rPr lang="en-US" altLang="zh-CN" sz="3600" dirty="0"/>
              <a:t>5</a:t>
            </a:r>
            <a:r>
              <a:rPr lang="zh-CN" altLang="en-US" sz="3600" dirty="0"/>
              <a:t>月</a:t>
            </a:r>
            <a:r>
              <a:rPr lang="en-US" altLang="zh-CN" sz="3600" dirty="0"/>
              <a:t>1</a:t>
            </a:r>
            <a:r>
              <a:rPr lang="zh-CN" altLang="en-US" sz="3600" dirty="0"/>
              <a:t>日后认证抵扣</a:t>
            </a:r>
          </a:p>
        </p:txBody>
      </p:sp>
      <p:sp>
        <p:nvSpPr>
          <p:cNvPr id="3" name="内容占位符 2"/>
          <p:cNvSpPr>
            <a:spLocks noGrp="1"/>
          </p:cNvSpPr>
          <p:nvPr>
            <p:ph idx="1"/>
          </p:nvPr>
        </p:nvSpPr>
        <p:spPr/>
        <p:txBody>
          <a:bodyPr>
            <a:normAutofit fontScale="92500" lnSpcReduction="10000"/>
          </a:bodyPr>
          <a:lstStyle/>
          <a:p>
            <a:pPr>
              <a:lnSpc>
                <a:spcPct val="110000"/>
              </a:lnSpc>
            </a:pPr>
            <a:r>
              <a:rPr lang="zh-CN" altLang="en-US" dirty="0"/>
              <a:t>问：</a:t>
            </a:r>
            <a:r>
              <a:rPr lang="en-US" altLang="zh-CN" dirty="0"/>
              <a:t>2018</a:t>
            </a:r>
            <a:r>
              <a:rPr lang="zh-CN" altLang="en-US" dirty="0"/>
              <a:t>年</a:t>
            </a:r>
            <a:r>
              <a:rPr lang="en-US" altLang="zh-CN" dirty="0"/>
              <a:t>5</a:t>
            </a:r>
            <a:r>
              <a:rPr lang="zh-CN" altLang="en-US" dirty="0"/>
              <a:t>月</a:t>
            </a:r>
            <a:r>
              <a:rPr lang="en-US" altLang="zh-CN" dirty="0"/>
              <a:t>1</a:t>
            </a:r>
            <a:r>
              <a:rPr lang="zh-CN" altLang="en-US" dirty="0"/>
              <a:t>日之后取得的</a:t>
            </a:r>
            <a:r>
              <a:rPr lang="en-US" altLang="zh-CN" dirty="0"/>
              <a:t>5</a:t>
            </a:r>
            <a:r>
              <a:rPr lang="zh-CN" altLang="en-US" dirty="0"/>
              <a:t>月</a:t>
            </a:r>
            <a:r>
              <a:rPr lang="en-US" altLang="zh-CN" dirty="0"/>
              <a:t>1</a:t>
            </a:r>
            <a:r>
              <a:rPr lang="zh-CN" altLang="en-US" dirty="0"/>
              <a:t>日之前开具的税率为</a:t>
            </a:r>
            <a:r>
              <a:rPr lang="en-US" altLang="zh-CN" dirty="0"/>
              <a:t>17%</a:t>
            </a:r>
            <a:r>
              <a:rPr lang="zh-CN" altLang="en-US" dirty="0"/>
              <a:t>、</a:t>
            </a:r>
            <a:r>
              <a:rPr lang="en-US" altLang="zh-CN" dirty="0"/>
              <a:t>11%</a:t>
            </a:r>
            <a:r>
              <a:rPr lang="zh-CN" altLang="en-US" dirty="0"/>
              <a:t>的增值税专用发票还可以认证</a:t>
            </a:r>
            <a:r>
              <a:rPr lang="zh-CN" altLang="en-US" dirty="0" smtClean="0"/>
              <a:t>吗？</a:t>
            </a:r>
            <a:endParaRPr lang="zh-CN" altLang="en-US" dirty="0"/>
          </a:p>
          <a:p>
            <a:pPr>
              <a:lnSpc>
                <a:spcPct val="110000"/>
              </a:lnSpc>
            </a:pPr>
            <a:r>
              <a:rPr lang="zh-CN" altLang="en-US" dirty="0"/>
              <a:t>答：只要在规定的认证期限内（开具之日起</a:t>
            </a:r>
            <a:r>
              <a:rPr lang="en-US" altLang="zh-CN" dirty="0"/>
              <a:t>360</a:t>
            </a:r>
            <a:r>
              <a:rPr lang="zh-CN" altLang="en-US" dirty="0"/>
              <a:t>内）认证即可</a:t>
            </a:r>
            <a:r>
              <a:rPr lang="zh-CN" altLang="en-US" dirty="0" smtClean="0"/>
              <a:t>。取</a:t>
            </a:r>
            <a:r>
              <a:rPr lang="zh-CN" altLang="en-US" dirty="0"/>
              <a:t>得</a:t>
            </a:r>
            <a:r>
              <a:rPr lang="en-US" altLang="zh-CN" dirty="0"/>
              <a:t>17%</a:t>
            </a:r>
            <a:r>
              <a:rPr lang="zh-CN" altLang="en-US" dirty="0"/>
              <a:t>或</a:t>
            </a:r>
            <a:r>
              <a:rPr lang="en-US" altLang="zh-CN" dirty="0"/>
              <a:t>11%</a:t>
            </a:r>
            <a:r>
              <a:rPr lang="zh-CN" altLang="en-US" dirty="0"/>
              <a:t>专票，不是必须要在</a:t>
            </a:r>
            <a:r>
              <a:rPr lang="en-US" altLang="zh-CN" dirty="0"/>
              <a:t>5</a:t>
            </a:r>
            <a:r>
              <a:rPr lang="zh-CN" altLang="en-US" dirty="0"/>
              <a:t>月</a:t>
            </a:r>
            <a:r>
              <a:rPr lang="en-US" altLang="zh-CN" dirty="0"/>
              <a:t>1</a:t>
            </a:r>
            <a:r>
              <a:rPr lang="zh-CN" altLang="en-US" dirty="0"/>
              <a:t>日前认证，才能抵扣</a:t>
            </a:r>
            <a:r>
              <a:rPr lang="en-US" altLang="zh-CN" dirty="0"/>
              <a:t>17%</a:t>
            </a:r>
            <a:r>
              <a:rPr lang="zh-CN" altLang="en-US" dirty="0"/>
              <a:t>或</a:t>
            </a:r>
            <a:r>
              <a:rPr lang="en-US" altLang="zh-CN" dirty="0"/>
              <a:t>11%</a:t>
            </a:r>
            <a:r>
              <a:rPr lang="zh-CN" altLang="en-US" dirty="0"/>
              <a:t>的增值税额，只要在自开具之日起</a:t>
            </a:r>
            <a:r>
              <a:rPr lang="en-US" altLang="zh-CN" dirty="0"/>
              <a:t>360</a:t>
            </a:r>
            <a:r>
              <a:rPr lang="zh-CN" altLang="en-US" dirty="0"/>
              <a:t>日内认证或登录增值税发票选择确认平台进行确认，都可按规定抵扣进项税额。</a:t>
            </a:r>
          </a:p>
        </p:txBody>
      </p:sp>
    </p:spTree>
    <p:extLst>
      <p:ext uri="{BB962C8B-B14F-4D97-AF65-F5344CB8AC3E}">
        <p14:creationId xmlns:p14="http://schemas.microsoft.com/office/powerpoint/2010/main" val="37367522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251</TotalTime>
  <Words>866</Words>
  <Application>Microsoft Office PowerPoint</Application>
  <PresentationFormat>全屏显示(4:3)</PresentationFormat>
  <Paragraphs>27</Paragraphs>
  <Slides>10</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10</vt:i4>
      </vt:variant>
    </vt:vector>
  </HeadingPairs>
  <TitlesOfParts>
    <vt:vector size="15" baseType="lpstr">
      <vt:lpstr>Adobe 黑体 Std R</vt:lpstr>
      <vt:lpstr>宋体</vt:lpstr>
      <vt:lpstr>Arial</vt:lpstr>
      <vt:lpstr>Calibri</vt:lpstr>
      <vt:lpstr>Office 主题​​</vt:lpstr>
      <vt:lpstr>一分钟速读</vt:lpstr>
      <vt:lpstr>PowerPoint 演示文稿</vt:lpstr>
      <vt:lpstr>                财政部 税务总局关于统一增值税小规模纳税人标准的通知                                                        财税〔2018〕33号 各省、自治区、直辖市、计划单列市财政厅（局）、国家税务局、地方税务局，新疆生产建设兵团财政局：  　　为完善增值税制度，进一步支持中小微企业发展，现将统一增值税小规模纳税人标准有关事项通知如下：　 　　一、增值税小规模纳税人标准为年应征增值税销售额500万元及以下。 　　二、按照《中华人民共和国增值税暂行条例实施细则》第二十八条规定已登记为增值税一般纳税人的单位和个人，在2018年12月31日前，可转登记为小规模纳税人，其未抵扣的进项税额作转出处理。 　　三、本通知自2018年5月1日起执行。 　　                                                                                      财政部  税务总局                                                                                          2018年4月4日 　　 </vt:lpstr>
      <vt:lpstr>PowerPoint 演示文稿</vt:lpstr>
      <vt:lpstr>PowerPoint 演示文稿</vt:lpstr>
      <vt:lpstr>PowerPoint 演示文稿</vt:lpstr>
      <vt:lpstr>PowerPoint 演示文稿</vt:lpstr>
      <vt:lpstr>PowerPoint 演示文稿</vt:lpstr>
      <vt:lpstr>PowerPoint 演示文稿</vt:lpstr>
      <vt:lpstr>问题1：17%/11%票可在5月1日后认证抵扣</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财政部 税务总局 关于统一增值税小规模纳税人标准的通知 财税〔2018〕33号   各省、自治区、直辖市、计划单列市财政厅（局）、国家税务局、地方税务局，新疆生产建设兵团财政局： 　　 　　为完善增值税制度，进一步支持中小微企业发展，现将统一增值税小规模纳税人标准有关事项通知如下： 　　 　　一、增值税小规模纳税人标准为年应征增值税销售额500万元及以下。 　　 　　二、按照《中华人民共和国增值税暂行条例实施细则》第二十八条规定已登记为增值税一般纳税人的单位和个人，在2018年12月31日前，可转登记为小规模纳税人，其未抵扣的进项税额作转出处理。 　　 　　三、本通知自2018年5月1日起执行。 　　 　　财政部 税务总局 　　2018年4月4日 </dc:title>
  <cp:lastModifiedBy>userlkj</cp:lastModifiedBy>
  <cp:revision>13</cp:revision>
  <dcterms:modified xsi:type="dcterms:W3CDTF">2018-04-26T06:17:26Z</dcterms:modified>
</cp:coreProperties>
</file>