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93" r:id="rId5"/>
  </p:sldMasterIdLst>
  <p:notesMasterIdLst>
    <p:notesMasterId r:id="rId31"/>
  </p:notesMasterIdLst>
  <p:sldIdLst>
    <p:sldId id="320" r:id="rId6"/>
    <p:sldId id="317" r:id="rId7"/>
    <p:sldId id="305" r:id="rId8"/>
    <p:sldId id="321" r:id="rId9"/>
    <p:sldId id="311" r:id="rId10"/>
    <p:sldId id="312" r:id="rId11"/>
    <p:sldId id="309" r:id="rId12"/>
    <p:sldId id="319" r:id="rId13"/>
    <p:sldId id="322" r:id="rId14"/>
    <p:sldId id="308" r:id="rId15"/>
    <p:sldId id="307" r:id="rId16"/>
    <p:sldId id="297" r:id="rId17"/>
    <p:sldId id="298" r:id="rId18"/>
    <p:sldId id="261" r:id="rId19"/>
    <p:sldId id="257" r:id="rId20"/>
    <p:sldId id="260" r:id="rId21"/>
    <p:sldId id="263" r:id="rId22"/>
    <p:sldId id="264" r:id="rId23"/>
    <p:sldId id="265" r:id="rId24"/>
    <p:sldId id="290" r:id="rId25"/>
    <p:sldId id="289" r:id="rId26"/>
    <p:sldId id="291" r:id="rId27"/>
    <p:sldId id="292" r:id="rId28"/>
    <p:sldId id="323" r:id="rId29"/>
    <p:sldId id="282" r:id="rId30"/>
  </p:sldIdLst>
  <p:sldSz cx="12193588" cy="6858000"/>
  <p:notesSz cx="6858000" cy="9144000"/>
  <p:defaultTextStyle>
    <a:defPPr>
      <a:defRPr lang="en-US"/>
    </a:defPPr>
    <a:lvl1pPr marL="0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30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61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91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522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152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783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413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7044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400" userDrawn="1">
          <p15:clr>
            <a:srgbClr val="A4A3A4"/>
          </p15:clr>
        </p15:guide>
        <p15:guide id="2" pos="3841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BF4C"/>
    <a:srgbClr val="D89917"/>
    <a:srgbClr val="51597B"/>
    <a:srgbClr val="E73A1C"/>
    <a:srgbClr val="3E8E8D"/>
    <a:srgbClr val="D90312"/>
    <a:srgbClr val="2686CF"/>
    <a:srgbClr val="67B2B0"/>
    <a:srgbClr val="EE4B48"/>
    <a:srgbClr val="6BAF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73" autoAdjust="0"/>
    <p:restoredTop sz="94646"/>
  </p:normalViewPr>
  <p:slideViewPr>
    <p:cSldViewPr snapToGrid="0" snapToObjects="1">
      <p:cViewPr varScale="1">
        <p:scale>
          <a:sx n="85" d="100"/>
          <a:sy n="85" d="100"/>
        </p:scale>
        <p:origin x="-492" y="-90"/>
      </p:cViewPr>
      <p:guideLst>
        <p:guide orient="horz" pos="2400"/>
        <p:guide orient="horz" pos="2160"/>
        <p:guide pos="384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167D39-B661-47A8-AC3E-0D34068133D8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5D841F3E-16C4-4944-8014-26A994BF21E9}">
      <dgm:prSet phldrT="[文本]" custT="1"/>
      <dgm:spPr>
        <a:noFill/>
      </dgm:spPr>
      <dgm:t>
        <a:bodyPr/>
        <a:lstStyle/>
        <a:p>
          <a:r>
            <a:rPr lang="zh-CN" altLang="en-US" sz="4800" b="1" dirty="0" smtClean="0"/>
            <a:t>一</a:t>
          </a:r>
          <a:endParaRPr lang="zh-CN" altLang="en-US" sz="4800" b="1" dirty="0"/>
        </a:p>
      </dgm:t>
    </dgm:pt>
    <dgm:pt modelId="{D6A3AD6C-4DC3-4541-9129-EFEA83179EE9}" type="parTrans" cxnId="{929B313D-26AC-48F2-8646-57C05FFC4281}">
      <dgm:prSet/>
      <dgm:spPr/>
      <dgm:t>
        <a:bodyPr/>
        <a:lstStyle/>
        <a:p>
          <a:endParaRPr lang="zh-CN" altLang="en-US"/>
        </a:p>
      </dgm:t>
    </dgm:pt>
    <dgm:pt modelId="{2BAFABCD-B6C6-4930-BC10-A038175AF693}" type="sibTrans" cxnId="{929B313D-26AC-48F2-8646-57C05FFC4281}">
      <dgm:prSet/>
      <dgm:spPr/>
      <dgm:t>
        <a:bodyPr/>
        <a:lstStyle/>
        <a:p>
          <a:endParaRPr lang="zh-CN" altLang="en-US"/>
        </a:p>
      </dgm:t>
    </dgm:pt>
    <dgm:pt modelId="{647671B2-68C2-4B2A-8407-B63BA9ACD4FB}">
      <dgm:prSet phldrT="[文本]"/>
      <dgm:spPr>
        <a:noFill/>
      </dgm:spPr>
      <dgm:t>
        <a:bodyPr/>
        <a:lstStyle/>
        <a:p>
          <a:r>
            <a:rPr lang="zh-CN" altLang="en-US" dirty="0" smtClean="0">
              <a:solidFill>
                <a:schemeClr val="bg1"/>
              </a:solidFill>
            </a:rPr>
            <a:t>增值税发票开具业务培训</a:t>
          </a:r>
          <a:endParaRPr lang="zh-CN" altLang="en-US" dirty="0">
            <a:solidFill>
              <a:schemeClr val="bg1"/>
            </a:solidFill>
          </a:endParaRPr>
        </a:p>
      </dgm:t>
    </dgm:pt>
    <dgm:pt modelId="{90C3DCC7-F6D4-4E10-BD67-23E46C848724}" type="parTrans" cxnId="{98298DED-D1F5-41B4-891E-78A771419596}">
      <dgm:prSet/>
      <dgm:spPr/>
      <dgm:t>
        <a:bodyPr/>
        <a:lstStyle/>
        <a:p>
          <a:endParaRPr lang="zh-CN" altLang="en-US"/>
        </a:p>
      </dgm:t>
    </dgm:pt>
    <dgm:pt modelId="{C36376DE-F803-4E70-9307-6C00C3A491BF}" type="sibTrans" cxnId="{98298DED-D1F5-41B4-891E-78A771419596}">
      <dgm:prSet/>
      <dgm:spPr/>
      <dgm:t>
        <a:bodyPr/>
        <a:lstStyle/>
        <a:p>
          <a:endParaRPr lang="zh-CN" altLang="en-US"/>
        </a:p>
      </dgm:t>
    </dgm:pt>
    <dgm:pt modelId="{890CF127-DCE0-44F8-B960-547E0BB44C6B}">
      <dgm:prSet phldrT="[文本]" custT="1"/>
      <dgm:spPr>
        <a:noFill/>
      </dgm:spPr>
      <dgm:t>
        <a:bodyPr/>
        <a:lstStyle/>
        <a:p>
          <a:r>
            <a:rPr lang="zh-CN" altLang="en-US" sz="4800" b="1" dirty="0" smtClean="0"/>
            <a:t>二</a:t>
          </a:r>
          <a:endParaRPr lang="zh-CN" altLang="en-US" sz="4800" b="1" dirty="0"/>
        </a:p>
      </dgm:t>
    </dgm:pt>
    <dgm:pt modelId="{1FE2ED57-EE54-49B5-9F45-D8411A2DA8A4}" type="parTrans" cxnId="{466665B1-0A6D-4DEE-9C5E-018881BAC42B}">
      <dgm:prSet/>
      <dgm:spPr/>
      <dgm:t>
        <a:bodyPr/>
        <a:lstStyle/>
        <a:p>
          <a:endParaRPr lang="zh-CN" altLang="en-US"/>
        </a:p>
      </dgm:t>
    </dgm:pt>
    <dgm:pt modelId="{5E52F08E-F7FE-408B-9DF2-FCF3674567E1}" type="sibTrans" cxnId="{466665B1-0A6D-4DEE-9C5E-018881BAC42B}">
      <dgm:prSet/>
      <dgm:spPr/>
      <dgm:t>
        <a:bodyPr/>
        <a:lstStyle/>
        <a:p>
          <a:endParaRPr lang="zh-CN" altLang="en-US"/>
        </a:p>
      </dgm:t>
    </dgm:pt>
    <dgm:pt modelId="{8C42F96B-3659-457B-9B44-FC9C3EA5F53E}">
      <dgm:prSet phldrT="[文本]"/>
      <dgm:spPr>
        <a:noFill/>
      </dgm:spPr>
      <dgm:t>
        <a:bodyPr/>
        <a:lstStyle/>
        <a:p>
          <a:r>
            <a:rPr lang="zh-CN" altLang="en-US" dirty="0" smtClean="0">
              <a:solidFill>
                <a:schemeClr val="bg1"/>
              </a:solidFill>
            </a:rPr>
            <a:t>增值税简并税率</a:t>
          </a:r>
          <a:endParaRPr lang="zh-CN" altLang="en-US" dirty="0">
            <a:solidFill>
              <a:schemeClr val="bg1"/>
            </a:solidFill>
          </a:endParaRPr>
        </a:p>
      </dgm:t>
    </dgm:pt>
    <dgm:pt modelId="{744995ED-AC6A-417E-ACEC-A56C30B65EE4}" type="parTrans" cxnId="{65FFC837-9C85-4B89-945D-EDA420C7EF3C}">
      <dgm:prSet/>
      <dgm:spPr/>
      <dgm:t>
        <a:bodyPr/>
        <a:lstStyle/>
        <a:p>
          <a:endParaRPr lang="zh-CN" altLang="en-US"/>
        </a:p>
      </dgm:t>
    </dgm:pt>
    <dgm:pt modelId="{C7059E4E-32B7-421F-A318-12CA7D1C5C2E}" type="sibTrans" cxnId="{65FFC837-9C85-4B89-945D-EDA420C7EF3C}">
      <dgm:prSet/>
      <dgm:spPr/>
      <dgm:t>
        <a:bodyPr/>
        <a:lstStyle/>
        <a:p>
          <a:endParaRPr lang="zh-CN" altLang="en-US"/>
        </a:p>
      </dgm:t>
    </dgm:pt>
    <dgm:pt modelId="{5E542A12-78D6-4C1D-8E9E-3933EAD56FE9}">
      <dgm:prSet phldrT="[文本]" custT="1"/>
      <dgm:spPr>
        <a:noFill/>
      </dgm:spPr>
      <dgm:t>
        <a:bodyPr/>
        <a:lstStyle/>
        <a:p>
          <a:r>
            <a:rPr lang="zh-CN" altLang="en-US" sz="4800" b="1" dirty="0" smtClean="0"/>
            <a:t>三</a:t>
          </a:r>
          <a:endParaRPr lang="zh-CN" altLang="en-US" sz="4800" b="1" dirty="0"/>
        </a:p>
      </dgm:t>
    </dgm:pt>
    <dgm:pt modelId="{B778DF9E-84A2-4CD0-95E6-08BFB7B1E975}" type="parTrans" cxnId="{A2AAF278-EE45-42A4-8B27-A76FA1DC21DD}">
      <dgm:prSet/>
      <dgm:spPr/>
      <dgm:t>
        <a:bodyPr/>
        <a:lstStyle/>
        <a:p>
          <a:endParaRPr lang="zh-CN" altLang="en-US"/>
        </a:p>
      </dgm:t>
    </dgm:pt>
    <dgm:pt modelId="{479DF0A8-E13F-4845-B6FC-E4FEF55493C9}" type="sibTrans" cxnId="{A2AAF278-EE45-42A4-8B27-A76FA1DC21DD}">
      <dgm:prSet/>
      <dgm:spPr/>
      <dgm:t>
        <a:bodyPr/>
        <a:lstStyle/>
        <a:p>
          <a:endParaRPr lang="zh-CN" altLang="en-US"/>
        </a:p>
      </dgm:t>
    </dgm:pt>
    <dgm:pt modelId="{F6F75F54-1CB8-4F0F-9F87-8F3BBAF29FB2}">
      <dgm:prSet phldrT="[文本]"/>
      <dgm:spPr>
        <a:noFill/>
      </dgm:spPr>
      <dgm:t>
        <a:bodyPr/>
        <a:lstStyle/>
        <a:p>
          <a:r>
            <a:rPr lang="zh-CN" altLang="en-US" dirty="0" smtClean="0">
              <a:solidFill>
                <a:schemeClr val="bg1"/>
              </a:solidFill>
            </a:rPr>
            <a:t>六项延期优惠政策</a:t>
          </a:r>
          <a:endParaRPr lang="zh-CN" altLang="en-US" dirty="0">
            <a:solidFill>
              <a:schemeClr val="bg1"/>
            </a:solidFill>
          </a:endParaRPr>
        </a:p>
      </dgm:t>
    </dgm:pt>
    <dgm:pt modelId="{D1ED795A-E440-452D-9036-67F50D935100}" type="sibTrans" cxnId="{020550B6-FF9C-4DA0-A31C-1B00D65A1E8B}">
      <dgm:prSet/>
      <dgm:spPr/>
      <dgm:t>
        <a:bodyPr/>
        <a:lstStyle/>
        <a:p>
          <a:endParaRPr lang="zh-CN" altLang="en-US"/>
        </a:p>
      </dgm:t>
    </dgm:pt>
    <dgm:pt modelId="{45A42C17-C31F-45C4-AF73-15E626A53980}" type="parTrans" cxnId="{020550B6-FF9C-4DA0-A31C-1B00D65A1E8B}">
      <dgm:prSet/>
      <dgm:spPr/>
      <dgm:t>
        <a:bodyPr/>
        <a:lstStyle/>
        <a:p>
          <a:endParaRPr lang="zh-CN" altLang="en-US"/>
        </a:p>
      </dgm:t>
    </dgm:pt>
    <dgm:pt modelId="{BDE78904-6A44-4500-9318-4C68423E1E42}" type="pres">
      <dgm:prSet presAssocID="{EE167D39-B661-47A8-AC3E-0D34068133D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464D171-6B92-463C-9408-94D9A8E5417D}" type="pres">
      <dgm:prSet presAssocID="{5D841F3E-16C4-4944-8014-26A994BF21E9}" presName="composite" presStyleCnt="0"/>
      <dgm:spPr/>
    </dgm:pt>
    <dgm:pt modelId="{19F07608-0F22-4298-B780-28C0679DB4AA}" type="pres">
      <dgm:prSet presAssocID="{5D841F3E-16C4-4944-8014-26A994BF21E9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09FE36C-6E98-4B1C-B6F7-5C9E1A0391C8}" type="pres">
      <dgm:prSet presAssocID="{5D841F3E-16C4-4944-8014-26A994BF21E9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B15B444-72B4-4F24-999E-B3048224DEAD}" type="pres">
      <dgm:prSet presAssocID="{2BAFABCD-B6C6-4930-BC10-A038175AF693}" presName="sp" presStyleCnt="0"/>
      <dgm:spPr/>
    </dgm:pt>
    <dgm:pt modelId="{EC1DB627-80D0-4AD0-BADE-893FCAEA24F5}" type="pres">
      <dgm:prSet presAssocID="{890CF127-DCE0-44F8-B960-547E0BB44C6B}" presName="composite" presStyleCnt="0"/>
      <dgm:spPr/>
    </dgm:pt>
    <dgm:pt modelId="{9AFAA876-F351-47EC-967F-17A897CE79D6}" type="pres">
      <dgm:prSet presAssocID="{890CF127-DCE0-44F8-B960-547E0BB44C6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92895A9-DBDD-4B83-BCF4-CBC14CF12009}" type="pres">
      <dgm:prSet presAssocID="{890CF127-DCE0-44F8-B960-547E0BB44C6B}" presName="descendantText" presStyleLbl="alignAcc1" presStyleIdx="1" presStyleCnt="3" custLinFactNeighborX="0" custLinFactNeighborY="397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8B403F7-360D-42C6-935E-783CAF6F3260}" type="pres">
      <dgm:prSet presAssocID="{5E52F08E-F7FE-408B-9DF2-FCF3674567E1}" presName="sp" presStyleCnt="0"/>
      <dgm:spPr/>
    </dgm:pt>
    <dgm:pt modelId="{391C2BC3-1447-48F2-8667-039CB1F2F6A5}" type="pres">
      <dgm:prSet presAssocID="{5E542A12-78D6-4C1D-8E9E-3933EAD56FE9}" presName="composite" presStyleCnt="0"/>
      <dgm:spPr/>
    </dgm:pt>
    <dgm:pt modelId="{0D0D9C0C-B8AB-4B16-BB2E-DA0A38AD7DA0}" type="pres">
      <dgm:prSet presAssocID="{5E542A12-78D6-4C1D-8E9E-3933EAD56FE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0755AE7-21CA-4363-9AD7-87178175BD2F}" type="pres">
      <dgm:prSet presAssocID="{5E542A12-78D6-4C1D-8E9E-3933EAD56FE9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9CA4073-5EFF-4582-BA8A-EF1DF554258C}" type="presOf" srcId="{647671B2-68C2-4B2A-8407-B63BA9ACD4FB}" destId="{309FE36C-6E98-4B1C-B6F7-5C9E1A0391C8}" srcOrd="0" destOrd="0" presId="urn:microsoft.com/office/officeart/2005/8/layout/chevron2"/>
    <dgm:cxn modelId="{466665B1-0A6D-4DEE-9C5E-018881BAC42B}" srcId="{EE167D39-B661-47A8-AC3E-0D34068133D8}" destId="{890CF127-DCE0-44F8-B960-547E0BB44C6B}" srcOrd="1" destOrd="0" parTransId="{1FE2ED57-EE54-49B5-9F45-D8411A2DA8A4}" sibTransId="{5E52F08E-F7FE-408B-9DF2-FCF3674567E1}"/>
    <dgm:cxn modelId="{7004D0DA-3352-4C3A-ABDE-C5C0D5447FA6}" type="presOf" srcId="{890CF127-DCE0-44F8-B960-547E0BB44C6B}" destId="{9AFAA876-F351-47EC-967F-17A897CE79D6}" srcOrd="0" destOrd="0" presId="urn:microsoft.com/office/officeart/2005/8/layout/chevron2"/>
    <dgm:cxn modelId="{B840A909-627C-4753-9562-9F6B2F2AFE23}" type="presOf" srcId="{8C42F96B-3659-457B-9B44-FC9C3EA5F53E}" destId="{992895A9-DBDD-4B83-BCF4-CBC14CF12009}" srcOrd="0" destOrd="0" presId="urn:microsoft.com/office/officeart/2005/8/layout/chevron2"/>
    <dgm:cxn modelId="{C2F4D88B-27C8-4D41-88B0-EB680FD12304}" type="presOf" srcId="{5D841F3E-16C4-4944-8014-26A994BF21E9}" destId="{19F07608-0F22-4298-B780-28C0679DB4AA}" srcOrd="0" destOrd="0" presId="urn:microsoft.com/office/officeart/2005/8/layout/chevron2"/>
    <dgm:cxn modelId="{98298DED-D1F5-41B4-891E-78A771419596}" srcId="{5D841F3E-16C4-4944-8014-26A994BF21E9}" destId="{647671B2-68C2-4B2A-8407-B63BA9ACD4FB}" srcOrd="0" destOrd="0" parTransId="{90C3DCC7-F6D4-4E10-BD67-23E46C848724}" sibTransId="{C36376DE-F803-4E70-9307-6C00C3A491BF}"/>
    <dgm:cxn modelId="{929B313D-26AC-48F2-8646-57C05FFC4281}" srcId="{EE167D39-B661-47A8-AC3E-0D34068133D8}" destId="{5D841F3E-16C4-4944-8014-26A994BF21E9}" srcOrd="0" destOrd="0" parTransId="{D6A3AD6C-4DC3-4541-9129-EFEA83179EE9}" sibTransId="{2BAFABCD-B6C6-4930-BC10-A038175AF693}"/>
    <dgm:cxn modelId="{65FFC837-9C85-4B89-945D-EDA420C7EF3C}" srcId="{890CF127-DCE0-44F8-B960-547E0BB44C6B}" destId="{8C42F96B-3659-457B-9B44-FC9C3EA5F53E}" srcOrd="0" destOrd="0" parTransId="{744995ED-AC6A-417E-ACEC-A56C30B65EE4}" sibTransId="{C7059E4E-32B7-421F-A318-12CA7D1C5C2E}"/>
    <dgm:cxn modelId="{ECD38002-7539-4903-8EDA-C0E0BDCE80FE}" type="presOf" srcId="{EE167D39-B661-47A8-AC3E-0D34068133D8}" destId="{BDE78904-6A44-4500-9318-4C68423E1E42}" srcOrd="0" destOrd="0" presId="urn:microsoft.com/office/officeart/2005/8/layout/chevron2"/>
    <dgm:cxn modelId="{A2AAF278-EE45-42A4-8B27-A76FA1DC21DD}" srcId="{EE167D39-B661-47A8-AC3E-0D34068133D8}" destId="{5E542A12-78D6-4C1D-8E9E-3933EAD56FE9}" srcOrd="2" destOrd="0" parTransId="{B778DF9E-84A2-4CD0-95E6-08BFB7B1E975}" sibTransId="{479DF0A8-E13F-4845-B6FC-E4FEF55493C9}"/>
    <dgm:cxn modelId="{816F524F-43EA-4A71-8764-4EBE485BAB59}" type="presOf" srcId="{5E542A12-78D6-4C1D-8E9E-3933EAD56FE9}" destId="{0D0D9C0C-B8AB-4B16-BB2E-DA0A38AD7DA0}" srcOrd="0" destOrd="0" presId="urn:microsoft.com/office/officeart/2005/8/layout/chevron2"/>
    <dgm:cxn modelId="{EFE706B1-898D-4A74-817B-E0A5F667E4AC}" type="presOf" srcId="{F6F75F54-1CB8-4F0F-9F87-8F3BBAF29FB2}" destId="{F0755AE7-21CA-4363-9AD7-87178175BD2F}" srcOrd="0" destOrd="0" presId="urn:microsoft.com/office/officeart/2005/8/layout/chevron2"/>
    <dgm:cxn modelId="{020550B6-FF9C-4DA0-A31C-1B00D65A1E8B}" srcId="{5E542A12-78D6-4C1D-8E9E-3933EAD56FE9}" destId="{F6F75F54-1CB8-4F0F-9F87-8F3BBAF29FB2}" srcOrd="0" destOrd="0" parTransId="{45A42C17-C31F-45C4-AF73-15E626A53980}" sibTransId="{D1ED795A-E440-452D-9036-67F50D935100}"/>
    <dgm:cxn modelId="{D4D5D021-8CDF-42FA-88BA-28C1A31058B7}" type="presParOf" srcId="{BDE78904-6A44-4500-9318-4C68423E1E42}" destId="{6464D171-6B92-463C-9408-94D9A8E5417D}" srcOrd="0" destOrd="0" presId="urn:microsoft.com/office/officeart/2005/8/layout/chevron2"/>
    <dgm:cxn modelId="{3123AE5A-BD31-4566-BDEF-7909CA33A128}" type="presParOf" srcId="{6464D171-6B92-463C-9408-94D9A8E5417D}" destId="{19F07608-0F22-4298-B780-28C0679DB4AA}" srcOrd="0" destOrd="0" presId="urn:microsoft.com/office/officeart/2005/8/layout/chevron2"/>
    <dgm:cxn modelId="{BF786B90-025B-4588-B050-BA286FACACB2}" type="presParOf" srcId="{6464D171-6B92-463C-9408-94D9A8E5417D}" destId="{309FE36C-6E98-4B1C-B6F7-5C9E1A0391C8}" srcOrd="1" destOrd="0" presId="urn:microsoft.com/office/officeart/2005/8/layout/chevron2"/>
    <dgm:cxn modelId="{6734AF2F-496F-463B-832E-7102B50A3D20}" type="presParOf" srcId="{BDE78904-6A44-4500-9318-4C68423E1E42}" destId="{6B15B444-72B4-4F24-999E-B3048224DEAD}" srcOrd="1" destOrd="0" presId="urn:microsoft.com/office/officeart/2005/8/layout/chevron2"/>
    <dgm:cxn modelId="{DB3593DD-EFC2-4CA9-9324-D5390699062D}" type="presParOf" srcId="{BDE78904-6A44-4500-9318-4C68423E1E42}" destId="{EC1DB627-80D0-4AD0-BADE-893FCAEA24F5}" srcOrd="2" destOrd="0" presId="urn:microsoft.com/office/officeart/2005/8/layout/chevron2"/>
    <dgm:cxn modelId="{082F00FD-5349-4AE1-903A-3B0B81FCCFCF}" type="presParOf" srcId="{EC1DB627-80D0-4AD0-BADE-893FCAEA24F5}" destId="{9AFAA876-F351-47EC-967F-17A897CE79D6}" srcOrd="0" destOrd="0" presId="urn:microsoft.com/office/officeart/2005/8/layout/chevron2"/>
    <dgm:cxn modelId="{038E11B4-CAB0-444B-A5BC-2D7EB2AEFEF6}" type="presParOf" srcId="{EC1DB627-80D0-4AD0-BADE-893FCAEA24F5}" destId="{992895A9-DBDD-4B83-BCF4-CBC14CF12009}" srcOrd="1" destOrd="0" presId="urn:microsoft.com/office/officeart/2005/8/layout/chevron2"/>
    <dgm:cxn modelId="{CD225B18-8037-4897-80DF-2EC6B196A050}" type="presParOf" srcId="{BDE78904-6A44-4500-9318-4C68423E1E42}" destId="{88B403F7-360D-42C6-935E-783CAF6F3260}" srcOrd="3" destOrd="0" presId="urn:microsoft.com/office/officeart/2005/8/layout/chevron2"/>
    <dgm:cxn modelId="{482320AE-DD91-4069-9D9A-197FF2F940EB}" type="presParOf" srcId="{BDE78904-6A44-4500-9318-4C68423E1E42}" destId="{391C2BC3-1447-48F2-8667-039CB1F2F6A5}" srcOrd="4" destOrd="0" presId="urn:microsoft.com/office/officeart/2005/8/layout/chevron2"/>
    <dgm:cxn modelId="{EA107CD7-133C-47CF-AA28-62422849E8E8}" type="presParOf" srcId="{391C2BC3-1447-48F2-8667-039CB1F2F6A5}" destId="{0D0D9C0C-B8AB-4B16-BB2E-DA0A38AD7DA0}" srcOrd="0" destOrd="0" presId="urn:microsoft.com/office/officeart/2005/8/layout/chevron2"/>
    <dgm:cxn modelId="{CC0EA2DE-8B2A-4CC8-83F1-C17B0E752687}" type="presParOf" srcId="{391C2BC3-1447-48F2-8667-039CB1F2F6A5}" destId="{F0755AE7-21CA-4363-9AD7-87178175BD2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E4B932-5268-4A1C-A5F0-90586221F483}" type="doc">
      <dgm:prSet loTypeId="urn:microsoft.com/office/officeart/2005/8/layout/venn3" loCatId="relationship" qsTypeId="urn:microsoft.com/office/officeart/2005/8/quickstyle/3d3" qsCatId="3D" csTypeId="urn:microsoft.com/office/officeart/2005/8/colors/accent0_2" csCatId="mainScheme" phldr="1"/>
      <dgm:spPr/>
      <dgm:t>
        <a:bodyPr/>
        <a:lstStyle/>
        <a:p>
          <a:endParaRPr lang="zh-CN" altLang="en-US"/>
        </a:p>
      </dgm:t>
    </dgm:pt>
    <dgm:pt modelId="{841101B6-ABF9-489F-8053-76C020D74188}">
      <dgm:prSet phldrT="[文本]" custT="1"/>
      <dgm:spPr/>
      <dgm:t>
        <a:bodyPr/>
        <a:lstStyle/>
        <a:p>
          <a:r>
            <a:rPr lang="zh-CN" altLang="en-US" sz="3600" dirty="0" smtClean="0">
              <a:solidFill>
                <a:schemeClr val="bg1"/>
              </a:solidFill>
            </a:rPr>
            <a:t>销售</a:t>
          </a:r>
          <a:endParaRPr lang="en-US" altLang="zh-CN" sz="3600" dirty="0" smtClean="0">
            <a:solidFill>
              <a:schemeClr val="bg1"/>
            </a:solidFill>
          </a:endParaRPr>
        </a:p>
        <a:p>
          <a:r>
            <a:rPr lang="en-US" altLang="zh-CN" sz="3600" dirty="0" smtClean="0">
              <a:solidFill>
                <a:schemeClr val="bg1"/>
              </a:solidFill>
            </a:rPr>
            <a:t>17%</a:t>
          </a:r>
        </a:p>
      </dgm:t>
    </dgm:pt>
    <dgm:pt modelId="{EB6931E3-DC97-49D6-B29F-454E18711FE7}" type="parTrans" cxnId="{40488D66-3306-4DE7-861D-56B4FBF5E821}">
      <dgm:prSet/>
      <dgm:spPr/>
      <dgm:t>
        <a:bodyPr/>
        <a:lstStyle/>
        <a:p>
          <a:endParaRPr lang="zh-CN" altLang="en-US">
            <a:solidFill>
              <a:schemeClr val="bg1"/>
            </a:solidFill>
          </a:endParaRPr>
        </a:p>
      </dgm:t>
    </dgm:pt>
    <dgm:pt modelId="{28CE4BD2-F4C6-42CB-8C77-22EDCE6E3BE9}" type="sibTrans" cxnId="{40488D66-3306-4DE7-861D-56B4FBF5E821}">
      <dgm:prSet/>
      <dgm:spPr/>
      <dgm:t>
        <a:bodyPr/>
        <a:lstStyle/>
        <a:p>
          <a:endParaRPr lang="zh-CN" altLang="en-US">
            <a:solidFill>
              <a:schemeClr val="bg1"/>
            </a:solidFill>
          </a:endParaRPr>
        </a:p>
      </dgm:t>
    </dgm:pt>
    <dgm:pt modelId="{820C649E-385A-4E00-9356-834CD2F930D2}">
      <dgm:prSet phldrT="[文本]" custT="1"/>
      <dgm:spPr/>
      <dgm:t>
        <a:bodyPr/>
        <a:lstStyle/>
        <a:p>
          <a:r>
            <a:rPr lang="zh-CN" altLang="en-US" sz="3600" dirty="0" smtClean="0">
              <a:solidFill>
                <a:schemeClr val="bg1"/>
              </a:solidFill>
            </a:rPr>
            <a:t>抵扣</a:t>
          </a:r>
          <a:endParaRPr lang="en-US" altLang="zh-CN" sz="3600" dirty="0" smtClean="0">
            <a:solidFill>
              <a:schemeClr val="bg1"/>
            </a:solidFill>
          </a:endParaRPr>
        </a:p>
        <a:p>
          <a:r>
            <a:rPr lang="en-US" altLang="zh-CN" sz="3600" dirty="0" smtClean="0">
              <a:solidFill>
                <a:schemeClr val="bg1"/>
              </a:solidFill>
            </a:rPr>
            <a:t>13%</a:t>
          </a:r>
          <a:endParaRPr lang="zh-CN" altLang="en-US" sz="3600" dirty="0">
            <a:solidFill>
              <a:schemeClr val="bg1"/>
            </a:solidFill>
          </a:endParaRPr>
        </a:p>
      </dgm:t>
    </dgm:pt>
    <dgm:pt modelId="{11DCECB9-FF9B-465D-BFC3-E7BC702315C0}" type="parTrans" cxnId="{CB74A4C8-0ECD-47B1-BE75-CA58B747EF4B}">
      <dgm:prSet/>
      <dgm:spPr/>
      <dgm:t>
        <a:bodyPr/>
        <a:lstStyle/>
        <a:p>
          <a:endParaRPr lang="zh-CN" altLang="en-US">
            <a:solidFill>
              <a:schemeClr val="bg1"/>
            </a:solidFill>
          </a:endParaRPr>
        </a:p>
      </dgm:t>
    </dgm:pt>
    <dgm:pt modelId="{85BC2231-AE1D-4A24-A598-62003A481777}" type="sibTrans" cxnId="{CB74A4C8-0ECD-47B1-BE75-CA58B747EF4B}">
      <dgm:prSet/>
      <dgm:spPr/>
      <dgm:t>
        <a:bodyPr/>
        <a:lstStyle/>
        <a:p>
          <a:endParaRPr lang="zh-CN" altLang="en-US">
            <a:solidFill>
              <a:schemeClr val="bg1"/>
            </a:solidFill>
          </a:endParaRPr>
        </a:p>
      </dgm:t>
    </dgm:pt>
    <dgm:pt modelId="{5C968FE5-E37A-439F-8EC0-6F4E8DF2D560}" type="pres">
      <dgm:prSet presAssocID="{99E4B932-5268-4A1C-A5F0-90586221F48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57F9BD6-879E-46E6-A673-04AA3A31373B}" type="pres">
      <dgm:prSet presAssocID="{841101B6-ABF9-489F-8053-76C020D74188}" presName="Name5" presStyleLbl="vennNode1" presStyleIdx="0" presStyleCnt="2" custLinFactX="-42961" custLinFactNeighborX="-100000" custLinFactNeighborY="-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4554882-2A39-47DE-81F2-29360BFD0A4B}" type="pres">
      <dgm:prSet presAssocID="{28CE4BD2-F4C6-42CB-8C77-22EDCE6E3BE9}" presName="space" presStyleCnt="0"/>
      <dgm:spPr/>
      <dgm:t>
        <a:bodyPr/>
        <a:lstStyle/>
        <a:p>
          <a:endParaRPr lang="zh-CN" altLang="en-US"/>
        </a:p>
      </dgm:t>
    </dgm:pt>
    <dgm:pt modelId="{08881718-4345-4496-8D25-7CE989EE1B1A}" type="pres">
      <dgm:prSet presAssocID="{820C649E-385A-4E00-9356-834CD2F930D2}" presName="Name5" presStyleLbl="vennNode1" presStyleIdx="1" presStyleCnt="2" custLinFactX="48088" custLinFactNeighborX="100000" custLinFactNeighborY="409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58E358D-3EBA-4E5A-8B7F-CA466E104DE1}" type="presOf" srcId="{820C649E-385A-4E00-9356-834CD2F930D2}" destId="{08881718-4345-4496-8D25-7CE989EE1B1A}" srcOrd="0" destOrd="0" presId="urn:microsoft.com/office/officeart/2005/8/layout/venn3"/>
    <dgm:cxn modelId="{CB74A4C8-0ECD-47B1-BE75-CA58B747EF4B}" srcId="{99E4B932-5268-4A1C-A5F0-90586221F483}" destId="{820C649E-385A-4E00-9356-834CD2F930D2}" srcOrd="1" destOrd="0" parTransId="{11DCECB9-FF9B-465D-BFC3-E7BC702315C0}" sibTransId="{85BC2231-AE1D-4A24-A598-62003A481777}"/>
    <dgm:cxn modelId="{53E52EE7-FEFE-44B5-917C-F30E11CE097F}" type="presOf" srcId="{841101B6-ABF9-489F-8053-76C020D74188}" destId="{057F9BD6-879E-46E6-A673-04AA3A31373B}" srcOrd="0" destOrd="0" presId="urn:microsoft.com/office/officeart/2005/8/layout/venn3"/>
    <dgm:cxn modelId="{6AA2AD96-80CA-470B-A7CD-302D467A2CDE}" type="presOf" srcId="{99E4B932-5268-4A1C-A5F0-90586221F483}" destId="{5C968FE5-E37A-439F-8EC0-6F4E8DF2D560}" srcOrd="0" destOrd="0" presId="urn:microsoft.com/office/officeart/2005/8/layout/venn3"/>
    <dgm:cxn modelId="{40488D66-3306-4DE7-861D-56B4FBF5E821}" srcId="{99E4B932-5268-4A1C-A5F0-90586221F483}" destId="{841101B6-ABF9-489F-8053-76C020D74188}" srcOrd="0" destOrd="0" parTransId="{EB6931E3-DC97-49D6-B29F-454E18711FE7}" sibTransId="{28CE4BD2-F4C6-42CB-8C77-22EDCE6E3BE9}"/>
    <dgm:cxn modelId="{3DCFA42C-F72F-4A1B-A3D9-D60817D56D82}" type="presParOf" srcId="{5C968FE5-E37A-439F-8EC0-6F4E8DF2D560}" destId="{057F9BD6-879E-46E6-A673-04AA3A31373B}" srcOrd="0" destOrd="0" presId="urn:microsoft.com/office/officeart/2005/8/layout/venn3"/>
    <dgm:cxn modelId="{8AEB0DB4-97A7-46F1-A15D-D29D251BBF5E}" type="presParOf" srcId="{5C968FE5-E37A-439F-8EC0-6F4E8DF2D560}" destId="{D4554882-2A39-47DE-81F2-29360BFD0A4B}" srcOrd="1" destOrd="0" presId="urn:microsoft.com/office/officeart/2005/8/layout/venn3"/>
    <dgm:cxn modelId="{36A361F5-1FAF-4398-B60F-9FEB2DCC83B3}" type="presParOf" srcId="{5C968FE5-E37A-439F-8EC0-6F4E8DF2D560}" destId="{08881718-4345-4496-8D25-7CE989EE1B1A}" srcOrd="2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E4B932-5268-4A1C-A5F0-90586221F483}" type="doc">
      <dgm:prSet loTypeId="urn:microsoft.com/office/officeart/2005/8/layout/venn3" loCatId="relationship" qsTypeId="urn:microsoft.com/office/officeart/2005/8/quickstyle/3d3" qsCatId="3D" csTypeId="urn:microsoft.com/office/officeart/2005/8/colors/accent0_2" csCatId="mainScheme" phldr="1"/>
      <dgm:spPr/>
      <dgm:t>
        <a:bodyPr/>
        <a:lstStyle/>
        <a:p>
          <a:endParaRPr lang="zh-CN" altLang="en-US"/>
        </a:p>
      </dgm:t>
    </dgm:pt>
    <dgm:pt modelId="{841101B6-ABF9-489F-8053-76C020D74188}">
      <dgm:prSet phldrT="[文本]" custT="1"/>
      <dgm:spPr/>
      <dgm:t>
        <a:bodyPr/>
        <a:lstStyle/>
        <a:p>
          <a:r>
            <a:rPr lang="zh-CN" altLang="en-US" sz="3600" dirty="0" smtClean="0">
              <a:solidFill>
                <a:schemeClr val="bg1"/>
              </a:solidFill>
            </a:rPr>
            <a:t>销售</a:t>
          </a:r>
          <a:endParaRPr lang="en-US" altLang="zh-CN" sz="3600" dirty="0" smtClean="0">
            <a:solidFill>
              <a:schemeClr val="bg1"/>
            </a:solidFill>
          </a:endParaRPr>
        </a:p>
        <a:p>
          <a:r>
            <a:rPr lang="en-US" altLang="zh-CN" sz="3600" dirty="0" smtClean="0">
              <a:solidFill>
                <a:schemeClr val="bg1"/>
              </a:solidFill>
            </a:rPr>
            <a:t>11%</a:t>
          </a:r>
        </a:p>
      </dgm:t>
    </dgm:pt>
    <dgm:pt modelId="{EB6931E3-DC97-49D6-B29F-454E18711FE7}" type="parTrans" cxnId="{40488D66-3306-4DE7-861D-56B4FBF5E821}">
      <dgm:prSet/>
      <dgm:spPr/>
      <dgm:t>
        <a:bodyPr/>
        <a:lstStyle/>
        <a:p>
          <a:endParaRPr lang="zh-CN" altLang="en-US">
            <a:solidFill>
              <a:schemeClr val="bg1"/>
            </a:solidFill>
          </a:endParaRPr>
        </a:p>
      </dgm:t>
    </dgm:pt>
    <dgm:pt modelId="{28CE4BD2-F4C6-42CB-8C77-22EDCE6E3BE9}" type="sibTrans" cxnId="{40488D66-3306-4DE7-861D-56B4FBF5E821}">
      <dgm:prSet/>
      <dgm:spPr/>
      <dgm:t>
        <a:bodyPr/>
        <a:lstStyle/>
        <a:p>
          <a:endParaRPr lang="zh-CN" altLang="en-US">
            <a:solidFill>
              <a:schemeClr val="bg1"/>
            </a:solidFill>
          </a:endParaRPr>
        </a:p>
      </dgm:t>
    </dgm:pt>
    <dgm:pt modelId="{820C649E-385A-4E00-9356-834CD2F930D2}">
      <dgm:prSet phldrT="[文本]" custT="1"/>
      <dgm:spPr/>
      <dgm:t>
        <a:bodyPr/>
        <a:lstStyle/>
        <a:p>
          <a:r>
            <a:rPr lang="zh-CN" altLang="en-US" sz="3600" dirty="0" smtClean="0">
              <a:solidFill>
                <a:schemeClr val="bg1"/>
              </a:solidFill>
            </a:rPr>
            <a:t>抵扣</a:t>
          </a:r>
          <a:endParaRPr lang="en-US" altLang="zh-CN" sz="3600" dirty="0" smtClean="0">
            <a:solidFill>
              <a:schemeClr val="bg1"/>
            </a:solidFill>
          </a:endParaRPr>
        </a:p>
        <a:p>
          <a:r>
            <a:rPr lang="en-US" altLang="zh-CN" sz="3600" dirty="0" smtClean="0">
              <a:solidFill>
                <a:schemeClr val="bg1"/>
              </a:solidFill>
            </a:rPr>
            <a:t>11%</a:t>
          </a:r>
          <a:endParaRPr lang="zh-CN" altLang="en-US" sz="3600" dirty="0">
            <a:solidFill>
              <a:schemeClr val="bg1"/>
            </a:solidFill>
          </a:endParaRPr>
        </a:p>
      </dgm:t>
    </dgm:pt>
    <dgm:pt modelId="{11DCECB9-FF9B-465D-BFC3-E7BC702315C0}" type="parTrans" cxnId="{CB74A4C8-0ECD-47B1-BE75-CA58B747EF4B}">
      <dgm:prSet/>
      <dgm:spPr/>
      <dgm:t>
        <a:bodyPr/>
        <a:lstStyle/>
        <a:p>
          <a:endParaRPr lang="zh-CN" altLang="en-US">
            <a:solidFill>
              <a:schemeClr val="bg1"/>
            </a:solidFill>
          </a:endParaRPr>
        </a:p>
      </dgm:t>
    </dgm:pt>
    <dgm:pt modelId="{85BC2231-AE1D-4A24-A598-62003A481777}" type="sibTrans" cxnId="{CB74A4C8-0ECD-47B1-BE75-CA58B747EF4B}">
      <dgm:prSet/>
      <dgm:spPr/>
      <dgm:t>
        <a:bodyPr/>
        <a:lstStyle/>
        <a:p>
          <a:endParaRPr lang="zh-CN" altLang="en-US">
            <a:solidFill>
              <a:schemeClr val="bg1"/>
            </a:solidFill>
          </a:endParaRPr>
        </a:p>
      </dgm:t>
    </dgm:pt>
    <dgm:pt modelId="{5C968FE5-E37A-439F-8EC0-6F4E8DF2D560}" type="pres">
      <dgm:prSet presAssocID="{99E4B932-5268-4A1C-A5F0-90586221F48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57F9BD6-879E-46E6-A673-04AA3A31373B}" type="pres">
      <dgm:prSet presAssocID="{841101B6-ABF9-489F-8053-76C020D74188}" presName="Name5" presStyleLbl="vennNode1" presStyleIdx="0" presStyleCnt="2" custLinFactX="-42961" custLinFactNeighborX="-100000" custLinFactNeighborY="-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4554882-2A39-47DE-81F2-29360BFD0A4B}" type="pres">
      <dgm:prSet presAssocID="{28CE4BD2-F4C6-42CB-8C77-22EDCE6E3BE9}" presName="space" presStyleCnt="0"/>
      <dgm:spPr/>
      <dgm:t>
        <a:bodyPr/>
        <a:lstStyle/>
        <a:p>
          <a:endParaRPr lang="zh-CN" altLang="en-US"/>
        </a:p>
      </dgm:t>
    </dgm:pt>
    <dgm:pt modelId="{08881718-4345-4496-8D25-7CE989EE1B1A}" type="pres">
      <dgm:prSet presAssocID="{820C649E-385A-4E00-9356-834CD2F930D2}" presName="Name5" presStyleLbl="vennNode1" presStyleIdx="1" presStyleCnt="2" custLinFactX="48088" custLinFactNeighborX="100000" custLinFactNeighborY="409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B74A4C8-0ECD-47B1-BE75-CA58B747EF4B}" srcId="{99E4B932-5268-4A1C-A5F0-90586221F483}" destId="{820C649E-385A-4E00-9356-834CD2F930D2}" srcOrd="1" destOrd="0" parTransId="{11DCECB9-FF9B-465D-BFC3-E7BC702315C0}" sibTransId="{85BC2231-AE1D-4A24-A598-62003A481777}"/>
    <dgm:cxn modelId="{E243A49D-22D0-41E3-B017-726524428087}" type="presOf" srcId="{841101B6-ABF9-489F-8053-76C020D74188}" destId="{057F9BD6-879E-46E6-A673-04AA3A31373B}" srcOrd="0" destOrd="0" presId="urn:microsoft.com/office/officeart/2005/8/layout/venn3"/>
    <dgm:cxn modelId="{ADDB8A89-088C-4CC8-9AD0-40FE5DB08096}" type="presOf" srcId="{99E4B932-5268-4A1C-A5F0-90586221F483}" destId="{5C968FE5-E37A-439F-8EC0-6F4E8DF2D560}" srcOrd="0" destOrd="0" presId="urn:microsoft.com/office/officeart/2005/8/layout/venn3"/>
    <dgm:cxn modelId="{40488D66-3306-4DE7-861D-56B4FBF5E821}" srcId="{99E4B932-5268-4A1C-A5F0-90586221F483}" destId="{841101B6-ABF9-489F-8053-76C020D74188}" srcOrd="0" destOrd="0" parTransId="{EB6931E3-DC97-49D6-B29F-454E18711FE7}" sibTransId="{28CE4BD2-F4C6-42CB-8C77-22EDCE6E3BE9}"/>
    <dgm:cxn modelId="{E47DA740-60DA-497F-ABDD-D7575B8EB437}" type="presOf" srcId="{820C649E-385A-4E00-9356-834CD2F930D2}" destId="{08881718-4345-4496-8D25-7CE989EE1B1A}" srcOrd="0" destOrd="0" presId="urn:microsoft.com/office/officeart/2005/8/layout/venn3"/>
    <dgm:cxn modelId="{DCAFBDAF-293C-4EC9-B05A-1DD8556AF7C5}" type="presParOf" srcId="{5C968FE5-E37A-439F-8EC0-6F4E8DF2D560}" destId="{057F9BD6-879E-46E6-A673-04AA3A31373B}" srcOrd="0" destOrd="0" presId="urn:microsoft.com/office/officeart/2005/8/layout/venn3"/>
    <dgm:cxn modelId="{609AD58A-1996-4F5F-BC41-F9DCCCA466FE}" type="presParOf" srcId="{5C968FE5-E37A-439F-8EC0-6F4E8DF2D560}" destId="{D4554882-2A39-47DE-81F2-29360BFD0A4B}" srcOrd="1" destOrd="0" presId="urn:microsoft.com/office/officeart/2005/8/layout/venn3"/>
    <dgm:cxn modelId="{3522CDCB-EAA4-42A6-B462-7688D3D1C607}" type="presParOf" srcId="{5C968FE5-E37A-439F-8EC0-6F4E8DF2D560}" destId="{08881718-4345-4496-8D25-7CE989EE1B1A}" srcOrd="2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4ECB9C3-886A-4C84-8128-42B53144F6D8}" type="doc">
      <dgm:prSet loTypeId="urn:microsoft.com/office/officeart/2005/8/layout/radial2" loCatId="relationship" qsTypeId="urn:microsoft.com/office/officeart/2005/8/quickstyle/3d1" qsCatId="3D" csTypeId="urn:microsoft.com/office/officeart/2005/8/colors/accent6_1" csCatId="accent6" phldr="1"/>
      <dgm:spPr/>
      <dgm:t>
        <a:bodyPr/>
        <a:lstStyle/>
        <a:p>
          <a:endParaRPr lang="zh-CN" altLang="en-US"/>
        </a:p>
      </dgm:t>
    </dgm:pt>
    <dgm:pt modelId="{EB85A250-84B0-48F6-B0FB-1F4AA1FD4D91}">
      <dgm:prSet phldrT="[文本]" custT="1"/>
      <dgm:spPr/>
      <dgm:t>
        <a:bodyPr/>
        <a:lstStyle/>
        <a:p>
          <a:r>
            <a:rPr lang="zh-CN" altLang="en-US" sz="2000" b="1" dirty="0" smtClean="0"/>
            <a:t>一般纳税人</a:t>
          </a:r>
          <a:endParaRPr lang="zh-CN" altLang="en-US" sz="2000" b="1" dirty="0"/>
        </a:p>
      </dgm:t>
    </dgm:pt>
    <dgm:pt modelId="{53905854-88C5-48AB-842B-E0D278EDB67D}" type="parTrans" cxnId="{EB475B06-D729-4528-9DAC-FE47A5946274}">
      <dgm:prSet/>
      <dgm:spPr/>
      <dgm:t>
        <a:bodyPr/>
        <a:lstStyle/>
        <a:p>
          <a:endParaRPr lang="zh-CN" altLang="en-US"/>
        </a:p>
      </dgm:t>
    </dgm:pt>
    <dgm:pt modelId="{A7254A4D-6E27-4531-9336-4C1D5DFC9007}" type="sibTrans" cxnId="{EB475B06-D729-4528-9DAC-FE47A5946274}">
      <dgm:prSet/>
      <dgm:spPr/>
      <dgm:t>
        <a:bodyPr/>
        <a:lstStyle/>
        <a:p>
          <a:endParaRPr lang="zh-CN" altLang="en-US"/>
        </a:p>
      </dgm:t>
    </dgm:pt>
    <dgm:pt modelId="{644B41A9-27EF-4A16-AACC-61FF3C873DF1}">
      <dgm:prSet phldrT="[文本]" custT="1"/>
      <dgm:spPr/>
      <dgm:t>
        <a:bodyPr/>
        <a:lstStyle/>
        <a:p>
          <a:r>
            <a:rPr lang="zh-CN" altLang="en-US" sz="2000" b="1" dirty="0" smtClean="0"/>
            <a:t>小规模纳税人</a:t>
          </a:r>
          <a:endParaRPr lang="zh-CN" altLang="en-US" sz="2000" b="1" dirty="0"/>
        </a:p>
      </dgm:t>
    </dgm:pt>
    <dgm:pt modelId="{CCD53C78-F9D8-4982-A917-6B1E2036D410}" type="parTrans" cxnId="{D251A55F-5CF8-4CFE-8E88-9B5B04B94CFA}">
      <dgm:prSet/>
      <dgm:spPr/>
      <dgm:t>
        <a:bodyPr/>
        <a:lstStyle/>
        <a:p>
          <a:endParaRPr lang="zh-CN" altLang="en-US"/>
        </a:p>
      </dgm:t>
    </dgm:pt>
    <dgm:pt modelId="{1135EEF8-C02F-4F55-8300-B4D658AF05A0}" type="sibTrans" cxnId="{D251A55F-5CF8-4CFE-8E88-9B5B04B94CFA}">
      <dgm:prSet/>
      <dgm:spPr/>
      <dgm:t>
        <a:bodyPr/>
        <a:lstStyle/>
        <a:p>
          <a:endParaRPr lang="zh-CN" altLang="en-US"/>
        </a:p>
      </dgm:t>
    </dgm:pt>
    <dgm:pt modelId="{863B97A7-BA6F-4289-B1C0-44740AF412BD}">
      <dgm:prSet phldrT="[文本]" custT="1"/>
      <dgm:spPr/>
      <dgm:t>
        <a:bodyPr/>
        <a:lstStyle/>
        <a:p>
          <a:r>
            <a:rPr lang="zh-CN" altLang="en-US" sz="2000" b="1" dirty="0" smtClean="0"/>
            <a:t>销售发票或收购发票</a:t>
          </a:r>
          <a:endParaRPr lang="zh-CN" altLang="en-US" sz="2000" b="1" dirty="0"/>
        </a:p>
      </dgm:t>
    </dgm:pt>
    <dgm:pt modelId="{3336A29F-12AC-40CF-9D30-FBA5042F98BA}" type="parTrans" cxnId="{4AAE1A43-6785-4F08-BAF1-F5E8046EAF0A}">
      <dgm:prSet/>
      <dgm:spPr/>
      <dgm:t>
        <a:bodyPr/>
        <a:lstStyle/>
        <a:p>
          <a:endParaRPr lang="zh-CN" altLang="en-US"/>
        </a:p>
      </dgm:t>
    </dgm:pt>
    <dgm:pt modelId="{E1351C76-6401-4A94-8EAF-B4E912CD247D}" type="sibTrans" cxnId="{4AAE1A43-6785-4F08-BAF1-F5E8046EAF0A}">
      <dgm:prSet/>
      <dgm:spPr/>
      <dgm:t>
        <a:bodyPr/>
        <a:lstStyle/>
        <a:p>
          <a:endParaRPr lang="zh-CN" altLang="en-US"/>
        </a:p>
      </dgm:t>
    </dgm:pt>
    <dgm:pt modelId="{ED664852-7C68-48BF-9D34-E1211A735D6E}">
      <dgm:prSet phldrT="[文本]" custT="1"/>
      <dgm:spPr/>
      <dgm:t>
        <a:bodyPr/>
        <a:lstStyle/>
        <a:p>
          <a:r>
            <a:rPr lang="en-US" altLang="zh-CN" sz="3200" dirty="0" smtClean="0">
              <a:solidFill>
                <a:srgbClr val="D89917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13%</a:t>
          </a:r>
          <a:endParaRPr lang="zh-CN" altLang="en-US" sz="3200" dirty="0">
            <a:solidFill>
              <a:srgbClr val="D89917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9E8269D-BA8A-49B8-A345-D3BF47AAB803}" type="sibTrans" cxnId="{D28B9AB1-6880-46DA-BCE1-1C2407625E45}">
      <dgm:prSet/>
      <dgm:spPr/>
      <dgm:t>
        <a:bodyPr/>
        <a:lstStyle/>
        <a:p>
          <a:endParaRPr lang="zh-CN" altLang="en-US"/>
        </a:p>
      </dgm:t>
    </dgm:pt>
    <dgm:pt modelId="{722BDBB3-D858-4198-9898-E1D91C4B6DA1}" type="parTrans" cxnId="{D28B9AB1-6880-46DA-BCE1-1C2407625E45}">
      <dgm:prSet/>
      <dgm:spPr/>
      <dgm:t>
        <a:bodyPr/>
        <a:lstStyle/>
        <a:p>
          <a:endParaRPr lang="zh-CN" altLang="en-US"/>
        </a:p>
      </dgm:t>
    </dgm:pt>
    <dgm:pt modelId="{14966108-E577-4E63-A0F8-B90136EBD300}">
      <dgm:prSet phldrT="[文本]" custT="1"/>
      <dgm:spPr/>
      <dgm:t>
        <a:bodyPr/>
        <a:lstStyle/>
        <a:p>
          <a:r>
            <a:rPr lang="en-US" altLang="zh-CN" sz="3200" dirty="0" smtClean="0">
              <a:solidFill>
                <a:srgbClr val="D89917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13%</a:t>
          </a:r>
          <a:endParaRPr lang="zh-CN" altLang="en-US" sz="3200" dirty="0">
            <a:solidFill>
              <a:srgbClr val="D89917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03283D7-7097-49E5-84F1-3B64BAAF86F5}" type="sibTrans" cxnId="{650CB5C1-11B5-41BA-A6AC-721B21A440FC}">
      <dgm:prSet/>
      <dgm:spPr/>
      <dgm:t>
        <a:bodyPr/>
        <a:lstStyle/>
        <a:p>
          <a:endParaRPr lang="zh-CN" altLang="en-US"/>
        </a:p>
      </dgm:t>
    </dgm:pt>
    <dgm:pt modelId="{FF487228-CF3E-404B-A530-530927EAC215}" type="parTrans" cxnId="{650CB5C1-11B5-41BA-A6AC-721B21A440FC}">
      <dgm:prSet/>
      <dgm:spPr/>
      <dgm:t>
        <a:bodyPr/>
        <a:lstStyle/>
        <a:p>
          <a:endParaRPr lang="zh-CN" altLang="en-US"/>
        </a:p>
      </dgm:t>
    </dgm:pt>
    <dgm:pt modelId="{9B1D7175-179D-4273-A57D-FDC3A5999F04}">
      <dgm:prSet phldrT="[文本]" custT="1"/>
      <dgm:spPr/>
      <dgm:t>
        <a:bodyPr/>
        <a:lstStyle/>
        <a:p>
          <a:r>
            <a:rPr lang="en-US" altLang="zh-CN" sz="3200" dirty="0" smtClean="0">
              <a:solidFill>
                <a:srgbClr val="D89917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13%</a:t>
          </a:r>
          <a:endParaRPr lang="zh-CN" altLang="en-US" sz="3200" dirty="0">
            <a:solidFill>
              <a:srgbClr val="D89917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56DF862-5F4B-4B20-B7DD-866EEA144203}" type="sibTrans" cxnId="{2396F364-C10A-454D-92C0-26FA3A625E74}">
      <dgm:prSet/>
      <dgm:spPr/>
      <dgm:t>
        <a:bodyPr/>
        <a:lstStyle/>
        <a:p>
          <a:endParaRPr lang="zh-CN" altLang="en-US"/>
        </a:p>
      </dgm:t>
    </dgm:pt>
    <dgm:pt modelId="{84248F59-EB17-4BB9-A281-0D050A6F47D6}" type="parTrans" cxnId="{2396F364-C10A-454D-92C0-26FA3A625E74}">
      <dgm:prSet/>
      <dgm:spPr/>
      <dgm:t>
        <a:bodyPr/>
        <a:lstStyle/>
        <a:p>
          <a:endParaRPr lang="zh-CN" altLang="en-US"/>
        </a:p>
      </dgm:t>
    </dgm:pt>
    <dgm:pt modelId="{BD60D0E3-6003-4BC3-B74A-ABC4EE42B62B}" type="pres">
      <dgm:prSet presAssocID="{C4ECB9C3-886A-4C84-8128-42B53144F6D8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F88FA50-EAB3-4EE5-A33E-0DA51A4682BC}" type="pres">
      <dgm:prSet presAssocID="{C4ECB9C3-886A-4C84-8128-42B53144F6D8}" presName="cycle" presStyleCnt="0"/>
      <dgm:spPr/>
      <dgm:t>
        <a:bodyPr/>
        <a:lstStyle/>
        <a:p>
          <a:endParaRPr lang="zh-CN" altLang="en-US"/>
        </a:p>
      </dgm:t>
    </dgm:pt>
    <dgm:pt modelId="{DCD9395D-F4A3-48DE-B4ED-EA1274DF1A08}" type="pres">
      <dgm:prSet presAssocID="{C4ECB9C3-886A-4C84-8128-42B53144F6D8}" presName="centerShape" presStyleCnt="0"/>
      <dgm:spPr/>
      <dgm:t>
        <a:bodyPr/>
        <a:lstStyle/>
        <a:p>
          <a:endParaRPr lang="zh-CN" altLang="en-US"/>
        </a:p>
      </dgm:t>
    </dgm:pt>
    <dgm:pt modelId="{A3958808-6396-4FF2-8673-39FB50E65398}" type="pres">
      <dgm:prSet presAssocID="{C4ECB9C3-886A-4C84-8128-42B53144F6D8}" presName="connSite" presStyleLbl="node1" presStyleIdx="0" presStyleCnt="4"/>
      <dgm:spPr/>
      <dgm:t>
        <a:bodyPr/>
        <a:lstStyle/>
        <a:p>
          <a:endParaRPr lang="zh-CN" altLang="en-US"/>
        </a:p>
      </dgm:t>
    </dgm:pt>
    <dgm:pt modelId="{1E032D62-42B5-4207-AC3F-98328F08ED50}" type="pres">
      <dgm:prSet presAssocID="{C4ECB9C3-886A-4C84-8128-42B53144F6D8}" presName="visible" presStyleLbl="node1" presStyleIdx="0" presStyleCnt="4" custLinFactY="-76925" custLinFactNeighborX="-4799" custLinFactNeighborY="-100000"/>
      <dgm:spPr>
        <a:noFill/>
      </dgm:spPr>
      <dgm:t>
        <a:bodyPr/>
        <a:lstStyle/>
        <a:p>
          <a:endParaRPr lang="zh-CN" altLang="en-US"/>
        </a:p>
      </dgm:t>
    </dgm:pt>
    <dgm:pt modelId="{BF2A84D9-77EC-42C4-93A9-8B5B9D9BEB76}" type="pres">
      <dgm:prSet presAssocID="{53905854-88C5-48AB-842B-E0D278EDB67D}" presName="Name25" presStyleLbl="parChTrans1D1" presStyleIdx="0" presStyleCnt="3"/>
      <dgm:spPr/>
      <dgm:t>
        <a:bodyPr/>
        <a:lstStyle/>
        <a:p>
          <a:endParaRPr lang="zh-CN" altLang="en-US"/>
        </a:p>
      </dgm:t>
    </dgm:pt>
    <dgm:pt modelId="{2C994603-0AD4-4E4A-B26F-04CF0CDB2332}" type="pres">
      <dgm:prSet presAssocID="{EB85A250-84B0-48F6-B0FB-1F4AA1FD4D91}" presName="node" presStyleCnt="0"/>
      <dgm:spPr/>
      <dgm:t>
        <a:bodyPr/>
        <a:lstStyle/>
        <a:p>
          <a:endParaRPr lang="zh-CN" altLang="en-US"/>
        </a:p>
      </dgm:t>
    </dgm:pt>
    <dgm:pt modelId="{63E1A99F-272B-4B74-A732-599548640026}" type="pres">
      <dgm:prSet presAssocID="{EB85A250-84B0-48F6-B0FB-1F4AA1FD4D91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3819228-F143-43E7-9228-5938E310A9AA}" type="pres">
      <dgm:prSet presAssocID="{EB85A250-84B0-48F6-B0FB-1F4AA1FD4D91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1B2629C-19C9-4253-B564-D135D46C69E5}" type="pres">
      <dgm:prSet presAssocID="{CCD53C78-F9D8-4982-A917-6B1E2036D410}" presName="Name25" presStyleLbl="parChTrans1D1" presStyleIdx="1" presStyleCnt="3"/>
      <dgm:spPr/>
      <dgm:t>
        <a:bodyPr/>
        <a:lstStyle/>
        <a:p>
          <a:endParaRPr lang="zh-CN" altLang="en-US"/>
        </a:p>
      </dgm:t>
    </dgm:pt>
    <dgm:pt modelId="{2006900F-3291-488C-8D16-9B3D0145F0E0}" type="pres">
      <dgm:prSet presAssocID="{644B41A9-27EF-4A16-AACC-61FF3C873DF1}" presName="node" presStyleCnt="0"/>
      <dgm:spPr/>
      <dgm:t>
        <a:bodyPr/>
        <a:lstStyle/>
        <a:p>
          <a:endParaRPr lang="zh-CN" altLang="en-US"/>
        </a:p>
      </dgm:t>
    </dgm:pt>
    <dgm:pt modelId="{CD31A571-6C05-415E-8B23-0F7765CA3E83}" type="pres">
      <dgm:prSet presAssocID="{644B41A9-27EF-4A16-AACC-61FF3C873DF1}" presName="parentNode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C57C647-FA38-4DCC-89DC-E48DD5743343}" type="pres">
      <dgm:prSet presAssocID="{644B41A9-27EF-4A16-AACC-61FF3C873DF1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25240C1-9E31-4674-AD51-79F7856E77DB}" type="pres">
      <dgm:prSet presAssocID="{3336A29F-12AC-40CF-9D30-FBA5042F98BA}" presName="Name25" presStyleLbl="parChTrans1D1" presStyleIdx="2" presStyleCnt="3"/>
      <dgm:spPr/>
      <dgm:t>
        <a:bodyPr/>
        <a:lstStyle/>
        <a:p>
          <a:endParaRPr lang="zh-CN" altLang="en-US"/>
        </a:p>
      </dgm:t>
    </dgm:pt>
    <dgm:pt modelId="{9D87CF4F-04DB-4EA1-81E6-B9CE236092D1}" type="pres">
      <dgm:prSet presAssocID="{863B97A7-BA6F-4289-B1C0-44740AF412BD}" presName="node" presStyleCnt="0"/>
      <dgm:spPr/>
      <dgm:t>
        <a:bodyPr/>
        <a:lstStyle/>
        <a:p>
          <a:endParaRPr lang="zh-CN" altLang="en-US"/>
        </a:p>
      </dgm:t>
    </dgm:pt>
    <dgm:pt modelId="{3B2D8C68-4E05-4643-BFF6-F22F58ACA6ED}" type="pres">
      <dgm:prSet presAssocID="{863B97A7-BA6F-4289-B1C0-44740AF412BD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7C11A1E-3C30-4003-9449-D757B362C6C8}" type="pres">
      <dgm:prSet presAssocID="{863B97A7-BA6F-4289-B1C0-44740AF412BD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251A55F-5CF8-4CFE-8E88-9B5B04B94CFA}" srcId="{C4ECB9C3-886A-4C84-8128-42B53144F6D8}" destId="{644B41A9-27EF-4A16-AACC-61FF3C873DF1}" srcOrd="1" destOrd="0" parTransId="{CCD53C78-F9D8-4982-A917-6B1E2036D410}" sibTransId="{1135EEF8-C02F-4F55-8300-B4D658AF05A0}"/>
    <dgm:cxn modelId="{979D7C36-C221-486F-A1BD-212DDF0C7601}" type="presOf" srcId="{C4ECB9C3-886A-4C84-8128-42B53144F6D8}" destId="{BD60D0E3-6003-4BC3-B74A-ABC4EE42B62B}" srcOrd="0" destOrd="0" presId="urn:microsoft.com/office/officeart/2005/8/layout/radial2"/>
    <dgm:cxn modelId="{F18C5F37-A03C-4901-BA7E-318313904853}" type="presOf" srcId="{863B97A7-BA6F-4289-B1C0-44740AF412BD}" destId="{3B2D8C68-4E05-4643-BFF6-F22F58ACA6ED}" srcOrd="0" destOrd="0" presId="urn:microsoft.com/office/officeart/2005/8/layout/radial2"/>
    <dgm:cxn modelId="{11DF0244-C2A4-4104-8B2C-FF04C9F041E7}" type="presOf" srcId="{53905854-88C5-48AB-842B-E0D278EDB67D}" destId="{BF2A84D9-77EC-42C4-93A9-8B5B9D9BEB76}" srcOrd="0" destOrd="0" presId="urn:microsoft.com/office/officeart/2005/8/layout/radial2"/>
    <dgm:cxn modelId="{FE1EDFAE-47FA-48EE-B665-4F2B6A591640}" type="presOf" srcId="{ED664852-7C68-48BF-9D34-E1211A735D6E}" destId="{E7C11A1E-3C30-4003-9449-D757B362C6C8}" srcOrd="0" destOrd="0" presId="urn:microsoft.com/office/officeart/2005/8/layout/radial2"/>
    <dgm:cxn modelId="{00A47F54-DA36-4CDD-A1E6-D33FC0F31EB5}" type="presOf" srcId="{14966108-E577-4E63-A0F8-B90136EBD300}" destId="{8C57C647-FA38-4DCC-89DC-E48DD5743343}" srcOrd="0" destOrd="0" presId="urn:microsoft.com/office/officeart/2005/8/layout/radial2"/>
    <dgm:cxn modelId="{F7F9BDFE-C85F-4447-B71D-611288099D3F}" type="presOf" srcId="{EB85A250-84B0-48F6-B0FB-1F4AA1FD4D91}" destId="{63E1A99F-272B-4B74-A732-599548640026}" srcOrd="0" destOrd="0" presId="urn:microsoft.com/office/officeart/2005/8/layout/radial2"/>
    <dgm:cxn modelId="{61010748-A1D3-411E-80CA-8FD1194DF5E4}" type="presOf" srcId="{3336A29F-12AC-40CF-9D30-FBA5042F98BA}" destId="{825240C1-9E31-4674-AD51-79F7856E77DB}" srcOrd="0" destOrd="0" presId="urn:microsoft.com/office/officeart/2005/8/layout/radial2"/>
    <dgm:cxn modelId="{650CB5C1-11B5-41BA-A6AC-721B21A440FC}" srcId="{644B41A9-27EF-4A16-AACC-61FF3C873DF1}" destId="{14966108-E577-4E63-A0F8-B90136EBD300}" srcOrd="0" destOrd="0" parTransId="{FF487228-CF3E-404B-A530-530927EAC215}" sibTransId="{403283D7-7097-49E5-84F1-3B64BAAF86F5}"/>
    <dgm:cxn modelId="{6930D567-4F97-41D5-8A52-4B7D27C5FBE8}" type="presOf" srcId="{CCD53C78-F9D8-4982-A917-6B1E2036D410}" destId="{D1B2629C-19C9-4253-B564-D135D46C69E5}" srcOrd="0" destOrd="0" presId="urn:microsoft.com/office/officeart/2005/8/layout/radial2"/>
    <dgm:cxn modelId="{2396F364-C10A-454D-92C0-26FA3A625E74}" srcId="{EB85A250-84B0-48F6-B0FB-1F4AA1FD4D91}" destId="{9B1D7175-179D-4273-A57D-FDC3A5999F04}" srcOrd="0" destOrd="0" parTransId="{84248F59-EB17-4BB9-A281-0D050A6F47D6}" sibTransId="{956DF862-5F4B-4B20-B7DD-866EEA144203}"/>
    <dgm:cxn modelId="{2161E96F-B41E-45A5-B037-AA6E257FC259}" type="presOf" srcId="{644B41A9-27EF-4A16-AACC-61FF3C873DF1}" destId="{CD31A571-6C05-415E-8B23-0F7765CA3E83}" srcOrd="0" destOrd="0" presId="urn:microsoft.com/office/officeart/2005/8/layout/radial2"/>
    <dgm:cxn modelId="{4AAE1A43-6785-4F08-BAF1-F5E8046EAF0A}" srcId="{C4ECB9C3-886A-4C84-8128-42B53144F6D8}" destId="{863B97A7-BA6F-4289-B1C0-44740AF412BD}" srcOrd="2" destOrd="0" parTransId="{3336A29F-12AC-40CF-9D30-FBA5042F98BA}" sibTransId="{E1351C76-6401-4A94-8EAF-B4E912CD247D}"/>
    <dgm:cxn modelId="{EB475B06-D729-4528-9DAC-FE47A5946274}" srcId="{C4ECB9C3-886A-4C84-8128-42B53144F6D8}" destId="{EB85A250-84B0-48F6-B0FB-1F4AA1FD4D91}" srcOrd="0" destOrd="0" parTransId="{53905854-88C5-48AB-842B-E0D278EDB67D}" sibTransId="{A7254A4D-6E27-4531-9336-4C1D5DFC9007}"/>
    <dgm:cxn modelId="{D28B9AB1-6880-46DA-BCE1-1C2407625E45}" srcId="{863B97A7-BA6F-4289-B1C0-44740AF412BD}" destId="{ED664852-7C68-48BF-9D34-E1211A735D6E}" srcOrd="0" destOrd="0" parTransId="{722BDBB3-D858-4198-9898-E1D91C4B6DA1}" sibTransId="{89E8269D-BA8A-49B8-A345-D3BF47AAB803}"/>
    <dgm:cxn modelId="{03379B6E-A1AC-4BE7-A471-FD7DCCEBD8E4}" type="presOf" srcId="{9B1D7175-179D-4273-A57D-FDC3A5999F04}" destId="{33819228-F143-43E7-9228-5938E310A9AA}" srcOrd="0" destOrd="0" presId="urn:microsoft.com/office/officeart/2005/8/layout/radial2"/>
    <dgm:cxn modelId="{720EE74F-E72E-4710-8255-638923AFCB1B}" type="presParOf" srcId="{BD60D0E3-6003-4BC3-B74A-ABC4EE42B62B}" destId="{AF88FA50-EAB3-4EE5-A33E-0DA51A4682BC}" srcOrd="0" destOrd="0" presId="urn:microsoft.com/office/officeart/2005/8/layout/radial2"/>
    <dgm:cxn modelId="{A70FCA86-C537-45F8-B1E1-7372A6EA650C}" type="presParOf" srcId="{AF88FA50-EAB3-4EE5-A33E-0DA51A4682BC}" destId="{DCD9395D-F4A3-48DE-B4ED-EA1274DF1A08}" srcOrd="0" destOrd="0" presId="urn:microsoft.com/office/officeart/2005/8/layout/radial2"/>
    <dgm:cxn modelId="{6F996A6D-72BD-40EC-A4EE-071F1E28A7C6}" type="presParOf" srcId="{DCD9395D-F4A3-48DE-B4ED-EA1274DF1A08}" destId="{A3958808-6396-4FF2-8673-39FB50E65398}" srcOrd="0" destOrd="0" presId="urn:microsoft.com/office/officeart/2005/8/layout/radial2"/>
    <dgm:cxn modelId="{910DA4D3-05DF-436F-8686-7A169FB8EC59}" type="presParOf" srcId="{DCD9395D-F4A3-48DE-B4ED-EA1274DF1A08}" destId="{1E032D62-42B5-4207-AC3F-98328F08ED50}" srcOrd="1" destOrd="0" presId="urn:microsoft.com/office/officeart/2005/8/layout/radial2"/>
    <dgm:cxn modelId="{30C70410-4F30-4859-B702-BC0D62305E4A}" type="presParOf" srcId="{AF88FA50-EAB3-4EE5-A33E-0DA51A4682BC}" destId="{BF2A84D9-77EC-42C4-93A9-8B5B9D9BEB76}" srcOrd="1" destOrd="0" presId="urn:microsoft.com/office/officeart/2005/8/layout/radial2"/>
    <dgm:cxn modelId="{4D6B5427-3D21-4CA1-9992-6A4696D0F1F4}" type="presParOf" srcId="{AF88FA50-EAB3-4EE5-A33E-0DA51A4682BC}" destId="{2C994603-0AD4-4E4A-B26F-04CF0CDB2332}" srcOrd="2" destOrd="0" presId="urn:microsoft.com/office/officeart/2005/8/layout/radial2"/>
    <dgm:cxn modelId="{B60EACD9-BD3C-417A-8FD3-D110433BDA19}" type="presParOf" srcId="{2C994603-0AD4-4E4A-B26F-04CF0CDB2332}" destId="{63E1A99F-272B-4B74-A732-599548640026}" srcOrd="0" destOrd="0" presId="urn:microsoft.com/office/officeart/2005/8/layout/radial2"/>
    <dgm:cxn modelId="{ADF66DDC-30BC-4881-9880-068063B9CBD4}" type="presParOf" srcId="{2C994603-0AD4-4E4A-B26F-04CF0CDB2332}" destId="{33819228-F143-43E7-9228-5938E310A9AA}" srcOrd="1" destOrd="0" presId="urn:microsoft.com/office/officeart/2005/8/layout/radial2"/>
    <dgm:cxn modelId="{0D0691FF-E466-4E30-9B2C-2441EC0C8ABD}" type="presParOf" srcId="{AF88FA50-EAB3-4EE5-A33E-0DA51A4682BC}" destId="{D1B2629C-19C9-4253-B564-D135D46C69E5}" srcOrd="3" destOrd="0" presId="urn:microsoft.com/office/officeart/2005/8/layout/radial2"/>
    <dgm:cxn modelId="{BBF0E82F-4704-4017-873C-A1E17D5EAB55}" type="presParOf" srcId="{AF88FA50-EAB3-4EE5-A33E-0DA51A4682BC}" destId="{2006900F-3291-488C-8D16-9B3D0145F0E0}" srcOrd="4" destOrd="0" presId="urn:microsoft.com/office/officeart/2005/8/layout/radial2"/>
    <dgm:cxn modelId="{09C6508B-AD2D-48C6-8503-B94E26EF2ACE}" type="presParOf" srcId="{2006900F-3291-488C-8D16-9B3D0145F0E0}" destId="{CD31A571-6C05-415E-8B23-0F7765CA3E83}" srcOrd="0" destOrd="0" presId="urn:microsoft.com/office/officeart/2005/8/layout/radial2"/>
    <dgm:cxn modelId="{3712D61B-A5AE-4C1B-898A-948F264C5071}" type="presParOf" srcId="{2006900F-3291-488C-8D16-9B3D0145F0E0}" destId="{8C57C647-FA38-4DCC-89DC-E48DD5743343}" srcOrd="1" destOrd="0" presId="urn:microsoft.com/office/officeart/2005/8/layout/radial2"/>
    <dgm:cxn modelId="{759BDF8A-6910-4822-8DFA-E488EF25EA90}" type="presParOf" srcId="{AF88FA50-EAB3-4EE5-A33E-0DA51A4682BC}" destId="{825240C1-9E31-4674-AD51-79F7856E77DB}" srcOrd="5" destOrd="0" presId="urn:microsoft.com/office/officeart/2005/8/layout/radial2"/>
    <dgm:cxn modelId="{7BCBEEA4-54E5-481A-BD8D-C1CAB966FCA6}" type="presParOf" srcId="{AF88FA50-EAB3-4EE5-A33E-0DA51A4682BC}" destId="{9D87CF4F-04DB-4EA1-81E6-B9CE236092D1}" srcOrd="6" destOrd="0" presId="urn:microsoft.com/office/officeart/2005/8/layout/radial2"/>
    <dgm:cxn modelId="{1575BEB7-7EED-49F4-9391-7B14AE113249}" type="presParOf" srcId="{9D87CF4F-04DB-4EA1-81E6-B9CE236092D1}" destId="{3B2D8C68-4E05-4643-BFF6-F22F58ACA6ED}" srcOrd="0" destOrd="0" presId="urn:microsoft.com/office/officeart/2005/8/layout/radial2"/>
    <dgm:cxn modelId="{C643B472-B96B-4C07-A16D-BD2B0937BFF9}" type="presParOf" srcId="{9D87CF4F-04DB-4EA1-81E6-B9CE236092D1}" destId="{E7C11A1E-3C30-4003-9449-D757B362C6C8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4ECB9C3-886A-4C84-8128-42B53144F6D8}" type="doc">
      <dgm:prSet loTypeId="urn:microsoft.com/office/officeart/2005/8/layout/radial2" loCatId="relationship" qsTypeId="urn:microsoft.com/office/officeart/2005/8/quickstyle/3d1" qsCatId="3D" csTypeId="urn:microsoft.com/office/officeart/2005/8/colors/accent6_1" csCatId="accent6" phldr="1"/>
      <dgm:spPr/>
      <dgm:t>
        <a:bodyPr/>
        <a:lstStyle/>
        <a:p>
          <a:endParaRPr lang="zh-CN" altLang="en-US"/>
        </a:p>
      </dgm:t>
    </dgm:pt>
    <dgm:pt modelId="{EB85A250-84B0-48F6-B0FB-1F4AA1FD4D91}">
      <dgm:prSet phldrT="[文本]" custT="1"/>
      <dgm:spPr/>
      <dgm:t>
        <a:bodyPr/>
        <a:lstStyle/>
        <a:p>
          <a:r>
            <a:rPr lang="zh-CN" altLang="en-US" sz="2000" b="1" dirty="0" smtClean="0"/>
            <a:t>一般纳税人</a:t>
          </a:r>
          <a:endParaRPr lang="zh-CN" altLang="en-US" sz="2000" b="1" dirty="0"/>
        </a:p>
      </dgm:t>
    </dgm:pt>
    <dgm:pt modelId="{53905854-88C5-48AB-842B-E0D278EDB67D}" type="parTrans" cxnId="{EB475B06-D729-4528-9DAC-FE47A5946274}">
      <dgm:prSet/>
      <dgm:spPr/>
      <dgm:t>
        <a:bodyPr/>
        <a:lstStyle/>
        <a:p>
          <a:endParaRPr lang="zh-CN" altLang="en-US"/>
        </a:p>
      </dgm:t>
    </dgm:pt>
    <dgm:pt modelId="{A7254A4D-6E27-4531-9336-4C1D5DFC9007}" type="sibTrans" cxnId="{EB475B06-D729-4528-9DAC-FE47A5946274}">
      <dgm:prSet/>
      <dgm:spPr/>
      <dgm:t>
        <a:bodyPr/>
        <a:lstStyle/>
        <a:p>
          <a:endParaRPr lang="zh-CN" altLang="en-US"/>
        </a:p>
      </dgm:t>
    </dgm:pt>
    <dgm:pt modelId="{644B41A9-27EF-4A16-AACC-61FF3C873DF1}">
      <dgm:prSet phldrT="[文本]" custT="1"/>
      <dgm:spPr/>
      <dgm:t>
        <a:bodyPr/>
        <a:lstStyle/>
        <a:p>
          <a:r>
            <a:rPr lang="zh-CN" altLang="en-US" sz="2000" b="1" dirty="0" smtClean="0"/>
            <a:t>小规模纳税人</a:t>
          </a:r>
          <a:endParaRPr lang="zh-CN" altLang="en-US" sz="2000" b="1" dirty="0"/>
        </a:p>
      </dgm:t>
    </dgm:pt>
    <dgm:pt modelId="{CCD53C78-F9D8-4982-A917-6B1E2036D410}" type="parTrans" cxnId="{D251A55F-5CF8-4CFE-8E88-9B5B04B94CFA}">
      <dgm:prSet/>
      <dgm:spPr/>
      <dgm:t>
        <a:bodyPr/>
        <a:lstStyle/>
        <a:p>
          <a:endParaRPr lang="zh-CN" altLang="en-US"/>
        </a:p>
      </dgm:t>
    </dgm:pt>
    <dgm:pt modelId="{1135EEF8-C02F-4F55-8300-B4D658AF05A0}" type="sibTrans" cxnId="{D251A55F-5CF8-4CFE-8E88-9B5B04B94CFA}">
      <dgm:prSet/>
      <dgm:spPr/>
      <dgm:t>
        <a:bodyPr/>
        <a:lstStyle/>
        <a:p>
          <a:endParaRPr lang="zh-CN" altLang="en-US"/>
        </a:p>
      </dgm:t>
    </dgm:pt>
    <dgm:pt modelId="{863B97A7-BA6F-4289-B1C0-44740AF412BD}">
      <dgm:prSet phldrT="[文本]" custT="1"/>
      <dgm:spPr/>
      <dgm:t>
        <a:bodyPr/>
        <a:lstStyle/>
        <a:p>
          <a:r>
            <a:rPr lang="zh-CN" altLang="en-US" sz="2000" b="1" dirty="0" smtClean="0"/>
            <a:t>销售发票或收购发票</a:t>
          </a:r>
          <a:endParaRPr lang="zh-CN" altLang="en-US" sz="2000" b="1" dirty="0"/>
        </a:p>
      </dgm:t>
    </dgm:pt>
    <dgm:pt modelId="{3336A29F-12AC-40CF-9D30-FBA5042F98BA}" type="parTrans" cxnId="{4AAE1A43-6785-4F08-BAF1-F5E8046EAF0A}">
      <dgm:prSet/>
      <dgm:spPr/>
      <dgm:t>
        <a:bodyPr/>
        <a:lstStyle/>
        <a:p>
          <a:endParaRPr lang="zh-CN" altLang="en-US"/>
        </a:p>
      </dgm:t>
    </dgm:pt>
    <dgm:pt modelId="{E1351C76-6401-4A94-8EAF-B4E912CD247D}" type="sibTrans" cxnId="{4AAE1A43-6785-4F08-BAF1-F5E8046EAF0A}">
      <dgm:prSet/>
      <dgm:spPr/>
      <dgm:t>
        <a:bodyPr/>
        <a:lstStyle/>
        <a:p>
          <a:endParaRPr lang="zh-CN" altLang="en-US"/>
        </a:p>
      </dgm:t>
    </dgm:pt>
    <dgm:pt modelId="{ED664852-7C68-48BF-9D34-E1211A735D6E}">
      <dgm:prSet phldrT="[文本]" custT="1"/>
      <dgm:spPr/>
      <dgm:t>
        <a:bodyPr/>
        <a:lstStyle/>
        <a:p>
          <a:r>
            <a:rPr lang="en-US" altLang="zh-CN" sz="3200" dirty="0" smtClean="0">
              <a:solidFill>
                <a:srgbClr val="D89917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11%</a:t>
          </a:r>
          <a:endParaRPr lang="zh-CN" altLang="en-US" sz="3200" dirty="0">
            <a:solidFill>
              <a:srgbClr val="D89917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9E8269D-BA8A-49B8-A345-D3BF47AAB803}" type="sibTrans" cxnId="{D28B9AB1-6880-46DA-BCE1-1C2407625E45}">
      <dgm:prSet/>
      <dgm:spPr/>
      <dgm:t>
        <a:bodyPr/>
        <a:lstStyle/>
        <a:p>
          <a:endParaRPr lang="zh-CN" altLang="en-US"/>
        </a:p>
      </dgm:t>
    </dgm:pt>
    <dgm:pt modelId="{722BDBB3-D858-4198-9898-E1D91C4B6DA1}" type="parTrans" cxnId="{D28B9AB1-6880-46DA-BCE1-1C2407625E45}">
      <dgm:prSet/>
      <dgm:spPr/>
      <dgm:t>
        <a:bodyPr/>
        <a:lstStyle/>
        <a:p>
          <a:endParaRPr lang="zh-CN" altLang="en-US"/>
        </a:p>
      </dgm:t>
    </dgm:pt>
    <dgm:pt modelId="{14966108-E577-4E63-A0F8-B90136EBD300}">
      <dgm:prSet phldrT="[文本]" custT="1"/>
      <dgm:spPr/>
      <dgm:t>
        <a:bodyPr/>
        <a:lstStyle/>
        <a:p>
          <a:r>
            <a:rPr lang="en-US" altLang="zh-CN" sz="3200" dirty="0" smtClean="0">
              <a:solidFill>
                <a:srgbClr val="D89917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3%</a:t>
          </a:r>
          <a:endParaRPr lang="zh-CN" altLang="en-US" sz="3200" dirty="0">
            <a:solidFill>
              <a:srgbClr val="D89917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03283D7-7097-49E5-84F1-3B64BAAF86F5}" type="sibTrans" cxnId="{650CB5C1-11B5-41BA-A6AC-721B21A440FC}">
      <dgm:prSet/>
      <dgm:spPr/>
      <dgm:t>
        <a:bodyPr/>
        <a:lstStyle/>
        <a:p>
          <a:endParaRPr lang="zh-CN" altLang="en-US"/>
        </a:p>
      </dgm:t>
    </dgm:pt>
    <dgm:pt modelId="{FF487228-CF3E-404B-A530-530927EAC215}" type="parTrans" cxnId="{650CB5C1-11B5-41BA-A6AC-721B21A440FC}">
      <dgm:prSet/>
      <dgm:spPr/>
      <dgm:t>
        <a:bodyPr/>
        <a:lstStyle/>
        <a:p>
          <a:endParaRPr lang="zh-CN" altLang="en-US"/>
        </a:p>
      </dgm:t>
    </dgm:pt>
    <dgm:pt modelId="{9B1D7175-179D-4273-A57D-FDC3A5999F04}">
      <dgm:prSet phldrT="[文本]" custT="1"/>
      <dgm:spPr/>
      <dgm:t>
        <a:bodyPr/>
        <a:lstStyle/>
        <a:p>
          <a:r>
            <a:rPr lang="en-US" altLang="zh-CN" sz="3200" dirty="0" smtClean="0">
              <a:solidFill>
                <a:srgbClr val="D89917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11%</a:t>
          </a:r>
          <a:endParaRPr lang="zh-CN" altLang="en-US" sz="3200" dirty="0">
            <a:solidFill>
              <a:srgbClr val="D89917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56DF862-5F4B-4B20-B7DD-866EEA144203}" type="sibTrans" cxnId="{2396F364-C10A-454D-92C0-26FA3A625E74}">
      <dgm:prSet/>
      <dgm:spPr/>
      <dgm:t>
        <a:bodyPr/>
        <a:lstStyle/>
        <a:p>
          <a:endParaRPr lang="zh-CN" altLang="en-US"/>
        </a:p>
      </dgm:t>
    </dgm:pt>
    <dgm:pt modelId="{84248F59-EB17-4BB9-A281-0D050A6F47D6}" type="parTrans" cxnId="{2396F364-C10A-454D-92C0-26FA3A625E74}">
      <dgm:prSet/>
      <dgm:spPr/>
      <dgm:t>
        <a:bodyPr/>
        <a:lstStyle/>
        <a:p>
          <a:endParaRPr lang="zh-CN" altLang="en-US"/>
        </a:p>
      </dgm:t>
    </dgm:pt>
    <dgm:pt modelId="{BD60D0E3-6003-4BC3-B74A-ABC4EE42B62B}" type="pres">
      <dgm:prSet presAssocID="{C4ECB9C3-886A-4C84-8128-42B53144F6D8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F88FA50-EAB3-4EE5-A33E-0DA51A4682BC}" type="pres">
      <dgm:prSet presAssocID="{C4ECB9C3-886A-4C84-8128-42B53144F6D8}" presName="cycle" presStyleCnt="0"/>
      <dgm:spPr/>
      <dgm:t>
        <a:bodyPr/>
        <a:lstStyle/>
        <a:p>
          <a:endParaRPr lang="zh-CN" altLang="en-US"/>
        </a:p>
      </dgm:t>
    </dgm:pt>
    <dgm:pt modelId="{DCD9395D-F4A3-48DE-B4ED-EA1274DF1A08}" type="pres">
      <dgm:prSet presAssocID="{C4ECB9C3-886A-4C84-8128-42B53144F6D8}" presName="centerShape" presStyleCnt="0"/>
      <dgm:spPr/>
      <dgm:t>
        <a:bodyPr/>
        <a:lstStyle/>
        <a:p>
          <a:endParaRPr lang="zh-CN" altLang="en-US"/>
        </a:p>
      </dgm:t>
    </dgm:pt>
    <dgm:pt modelId="{A3958808-6396-4FF2-8673-39FB50E65398}" type="pres">
      <dgm:prSet presAssocID="{C4ECB9C3-886A-4C84-8128-42B53144F6D8}" presName="connSite" presStyleLbl="node1" presStyleIdx="0" presStyleCnt="4"/>
      <dgm:spPr/>
      <dgm:t>
        <a:bodyPr/>
        <a:lstStyle/>
        <a:p>
          <a:endParaRPr lang="zh-CN" altLang="en-US"/>
        </a:p>
      </dgm:t>
    </dgm:pt>
    <dgm:pt modelId="{1E032D62-42B5-4207-AC3F-98328F08ED50}" type="pres">
      <dgm:prSet presAssocID="{C4ECB9C3-886A-4C84-8128-42B53144F6D8}" presName="visible" presStyleLbl="node1" presStyleIdx="0" presStyleCnt="4" custLinFactNeighborX="-20" custLinFactNeighborY="-835"/>
      <dgm:spPr>
        <a:noFill/>
      </dgm:spPr>
      <dgm:t>
        <a:bodyPr/>
        <a:lstStyle/>
        <a:p>
          <a:endParaRPr lang="zh-CN" altLang="en-US"/>
        </a:p>
      </dgm:t>
    </dgm:pt>
    <dgm:pt modelId="{BF2A84D9-77EC-42C4-93A9-8B5B9D9BEB76}" type="pres">
      <dgm:prSet presAssocID="{53905854-88C5-48AB-842B-E0D278EDB67D}" presName="Name25" presStyleLbl="parChTrans1D1" presStyleIdx="0" presStyleCnt="3"/>
      <dgm:spPr/>
      <dgm:t>
        <a:bodyPr/>
        <a:lstStyle/>
        <a:p>
          <a:endParaRPr lang="zh-CN" altLang="en-US"/>
        </a:p>
      </dgm:t>
    </dgm:pt>
    <dgm:pt modelId="{2C994603-0AD4-4E4A-B26F-04CF0CDB2332}" type="pres">
      <dgm:prSet presAssocID="{EB85A250-84B0-48F6-B0FB-1F4AA1FD4D91}" presName="node" presStyleCnt="0"/>
      <dgm:spPr/>
      <dgm:t>
        <a:bodyPr/>
        <a:lstStyle/>
        <a:p>
          <a:endParaRPr lang="zh-CN" altLang="en-US"/>
        </a:p>
      </dgm:t>
    </dgm:pt>
    <dgm:pt modelId="{63E1A99F-272B-4B74-A732-599548640026}" type="pres">
      <dgm:prSet presAssocID="{EB85A250-84B0-48F6-B0FB-1F4AA1FD4D91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3819228-F143-43E7-9228-5938E310A9AA}" type="pres">
      <dgm:prSet presAssocID="{EB85A250-84B0-48F6-B0FB-1F4AA1FD4D91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1B2629C-19C9-4253-B564-D135D46C69E5}" type="pres">
      <dgm:prSet presAssocID="{CCD53C78-F9D8-4982-A917-6B1E2036D410}" presName="Name25" presStyleLbl="parChTrans1D1" presStyleIdx="1" presStyleCnt="3"/>
      <dgm:spPr/>
      <dgm:t>
        <a:bodyPr/>
        <a:lstStyle/>
        <a:p>
          <a:endParaRPr lang="zh-CN" altLang="en-US"/>
        </a:p>
      </dgm:t>
    </dgm:pt>
    <dgm:pt modelId="{2006900F-3291-488C-8D16-9B3D0145F0E0}" type="pres">
      <dgm:prSet presAssocID="{644B41A9-27EF-4A16-AACC-61FF3C873DF1}" presName="node" presStyleCnt="0"/>
      <dgm:spPr/>
      <dgm:t>
        <a:bodyPr/>
        <a:lstStyle/>
        <a:p>
          <a:endParaRPr lang="zh-CN" altLang="en-US"/>
        </a:p>
      </dgm:t>
    </dgm:pt>
    <dgm:pt modelId="{CD31A571-6C05-415E-8B23-0F7765CA3E83}" type="pres">
      <dgm:prSet presAssocID="{644B41A9-27EF-4A16-AACC-61FF3C873DF1}" presName="parentNode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C57C647-FA38-4DCC-89DC-E48DD5743343}" type="pres">
      <dgm:prSet presAssocID="{644B41A9-27EF-4A16-AACC-61FF3C873DF1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25240C1-9E31-4674-AD51-79F7856E77DB}" type="pres">
      <dgm:prSet presAssocID="{3336A29F-12AC-40CF-9D30-FBA5042F98BA}" presName="Name25" presStyleLbl="parChTrans1D1" presStyleIdx="2" presStyleCnt="3"/>
      <dgm:spPr/>
      <dgm:t>
        <a:bodyPr/>
        <a:lstStyle/>
        <a:p>
          <a:endParaRPr lang="zh-CN" altLang="en-US"/>
        </a:p>
      </dgm:t>
    </dgm:pt>
    <dgm:pt modelId="{9D87CF4F-04DB-4EA1-81E6-B9CE236092D1}" type="pres">
      <dgm:prSet presAssocID="{863B97A7-BA6F-4289-B1C0-44740AF412BD}" presName="node" presStyleCnt="0"/>
      <dgm:spPr/>
      <dgm:t>
        <a:bodyPr/>
        <a:lstStyle/>
        <a:p>
          <a:endParaRPr lang="zh-CN" altLang="en-US"/>
        </a:p>
      </dgm:t>
    </dgm:pt>
    <dgm:pt modelId="{3B2D8C68-4E05-4643-BFF6-F22F58ACA6ED}" type="pres">
      <dgm:prSet presAssocID="{863B97A7-BA6F-4289-B1C0-44740AF412BD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7C11A1E-3C30-4003-9449-D757B362C6C8}" type="pres">
      <dgm:prSet presAssocID="{863B97A7-BA6F-4289-B1C0-44740AF412BD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251A55F-5CF8-4CFE-8E88-9B5B04B94CFA}" srcId="{C4ECB9C3-886A-4C84-8128-42B53144F6D8}" destId="{644B41A9-27EF-4A16-AACC-61FF3C873DF1}" srcOrd="1" destOrd="0" parTransId="{CCD53C78-F9D8-4982-A917-6B1E2036D410}" sibTransId="{1135EEF8-C02F-4F55-8300-B4D658AF05A0}"/>
    <dgm:cxn modelId="{0DD578B6-5133-4298-B469-3842D68F6B6B}" type="presOf" srcId="{53905854-88C5-48AB-842B-E0D278EDB67D}" destId="{BF2A84D9-77EC-42C4-93A9-8B5B9D9BEB76}" srcOrd="0" destOrd="0" presId="urn:microsoft.com/office/officeart/2005/8/layout/radial2"/>
    <dgm:cxn modelId="{4FD8AED7-D518-4542-8723-222768BC3E75}" type="presOf" srcId="{14966108-E577-4E63-A0F8-B90136EBD300}" destId="{8C57C647-FA38-4DCC-89DC-E48DD5743343}" srcOrd="0" destOrd="0" presId="urn:microsoft.com/office/officeart/2005/8/layout/radial2"/>
    <dgm:cxn modelId="{1AF27AE7-D61A-4ADD-AE8D-E847FCCD0F92}" type="presOf" srcId="{644B41A9-27EF-4A16-AACC-61FF3C873DF1}" destId="{CD31A571-6C05-415E-8B23-0F7765CA3E83}" srcOrd="0" destOrd="0" presId="urn:microsoft.com/office/officeart/2005/8/layout/radial2"/>
    <dgm:cxn modelId="{A20C3D0A-C5A1-4FDE-995A-7E053185887E}" type="presOf" srcId="{9B1D7175-179D-4273-A57D-FDC3A5999F04}" destId="{33819228-F143-43E7-9228-5938E310A9AA}" srcOrd="0" destOrd="0" presId="urn:microsoft.com/office/officeart/2005/8/layout/radial2"/>
    <dgm:cxn modelId="{650CB5C1-11B5-41BA-A6AC-721B21A440FC}" srcId="{644B41A9-27EF-4A16-AACC-61FF3C873DF1}" destId="{14966108-E577-4E63-A0F8-B90136EBD300}" srcOrd="0" destOrd="0" parTransId="{FF487228-CF3E-404B-A530-530927EAC215}" sibTransId="{403283D7-7097-49E5-84F1-3B64BAAF86F5}"/>
    <dgm:cxn modelId="{2396F364-C10A-454D-92C0-26FA3A625E74}" srcId="{EB85A250-84B0-48F6-B0FB-1F4AA1FD4D91}" destId="{9B1D7175-179D-4273-A57D-FDC3A5999F04}" srcOrd="0" destOrd="0" parTransId="{84248F59-EB17-4BB9-A281-0D050A6F47D6}" sibTransId="{956DF862-5F4B-4B20-B7DD-866EEA144203}"/>
    <dgm:cxn modelId="{2DCC7137-60F6-4BC7-9336-657AA0DA1DF7}" type="presOf" srcId="{EB85A250-84B0-48F6-B0FB-1F4AA1FD4D91}" destId="{63E1A99F-272B-4B74-A732-599548640026}" srcOrd="0" destOrd="0" presId="urn:microsoft.com/office/officeart/2005/8/layout/radial2"/>
    <dgm:cxn modelId="{5C55FFF6-D5D5-4F85-839D-AEC38D6FDD5E}" type="presOf" srcId="{ED664852-7C68-48BF-9D34-E1211A735D6E}" destId="{E7C11A1E-3C30-4003-9449-D757B362C6C8}" srcOrd="0" destOrd="0" presId="urn:microsoft.com/office/officeart/2005/8/layout/radial2"/>
    <dgm:cxn modelId="{7E888FE0-30FE-4DBC-BA56-C9B0101EF736}" type="presOf" srcId="{863B97A7-BA6F-4289-B1C0-44740AF412BD}" destId="{3B2D8C68-4E05-4643-BFF6-F22F58ACA6ED}" srcOrd="0" destOrd="0" presId="urn:microsoft.com/office/officeart/2005/8/layout/radial2"/>
    <dgm:cxn modelId="{4AAE1A43-6785-4F08-BAF1-F5E8046EAF0A}" srcId="{C4ECB9C3-886A-4C84-8128-42B53144F6D8}" destId="{863B97A7-BA6F-4289-B1C0-44740AF412BD}" srcOrd="2" destOrd="0" parTransId="{3336A29F-12AC-40CF-9D30-FBA5042F98BA}" sibTransId="{E1351C76-6401-4A94-8EAF-B4E912CD247D}"/>
    <dgm:cxn modelId="{EB475B06-D729-4528-9DAC-FE47A5946274}" srcId="{C4ECB9C3-886A-4C84-8128-42B53144F6D8}" destId="{EB85A250-84B0-48F6-B0FB-1F4AA1FD4D91}" srcOrd="0" destOrd="0" parTransId="{53905854-88C5-48AB-842B-E0D278EDB67D}" sibTransId="{A7254A4D-6E27-4531-9336-4C1D5DFC9007}"/>
    <dgm:cxn modelId="{D28B9AB1-6880-46DA-BCE1-1C2407625E45}" srcId="{863B97A7-BA6F-4289-B1C0-44740AF412BD}" destId="{ED664852-7C68-48BF-9D34-E1211A735D6E}" srcOrd="0" destOrd="0" parTransId="{722BDBB3-D858-4198-9898-E1D91C4B6DA1}" sibTransId="{89E8269D-BA8A-49B8-A345-D3BF47AAB803}"/>
    <dgm:cxn modelId="{68EEA2C4-C67B-480D-8F5F-5D18C9EAB14F}" type="presOf" srcId="{3336A29F-12AC-40CF-9D30-FBA5042F98BA}" destId="{825240C1-9E31-4674-AD51-79F7856E77DB}" srcOrd="0" destOrd="0" presId="urn:microsoft.com/office/officeart/2005/8/layout/radial2"/>
    <dgm:cxn modelId="{CEA18C1E-04D5-4D10-BBFF-BCE3CF478E11}" type="presOf" srcId="{C4ECB9C3-886A-4C84-8128-42B53144F6D8}" destId="{BD60D0E3-6003-4BC3-B74A-ABC4EE42B62B}" srcOrd="0" destOrd="0" presId="urn:microsoft.com/office/officeart/2005/8/layout/radial2"/>
    <dgm:cxn modelId="{7F6100EB-871A-474A-AD0C-D7E41CE15DE5}" type="presOf" srcId="{CCD53C78-F9D8-4982-A917-6B1E2036D410}" destId="{D1B2629C-19C9-4253-B564-D135D46C69E5}" srcOrd="0" destOrd="0" presId="urn:microsoft.com/office/officeart/2005/8/layout/radial2"/>
    <dgm:cxn modelId="{16FC4031-13CC-4AE0-AE3E-929073FC6B1C}" type="presParOf" srcId="{BD60D0E3-6003-4BC3-B74A-ABC4EE42B62B}" destId="{AF88FA50-EAB3-4EE5-A33E-0DA51A4682BC}" srcOrd="0" destOrd="0" presId="urn:microsoft.com/office/officeart/2005/8/layout/radial2"/>
    <dgm:cxn modelId="{46145429-7591-4B61-9F59-AC3F79B5BBCA}" type="presParOf" srcId="{AF88FA50-EAB3-4EE5-A33E-0DA51A4682BC}" destId="{DCD9395D-F4A3-48DE-B4ED-EA1274DF1A08}" srcOrd="0" destOrd="0" presId="urn:microsoft.com/office/officeart/2005/8/layout/radial2"/>
    <dgm:cxn modelId="{4FE47E90-0922-4865-9E5F-2C1D3B659243}" type="presParOf" srcId="{DCD9395D-F4A3-48DE-B4ED-EA1274DF1A08}" destId="{A3958808-6396-4FF2-8673-39FB50E65398}" srcOrd="0" destOrd="0" presId="urn:microsoft.com/office/officeart/2005/8/layout/radial2"/>
    <dgm:cxn modelId="{4484E30D-F9EE-45F1-8490-DBCF10A37B14}" type="presParOf" srcId="{DCD9395D-F4A3-48DE-B4ED-EA1274DF1A08}" destId="{1E032D62-42B5-4207-AC3F-98328F08ED50}" srcOrd="1" destOrd="0" presId="urn:microsoft.com/office/officeart/2005/8/layout/radial2"/>
    <dgm:cxn modelId="{7D42636B-0BEC-4FB1-907A-AC7FC3573BD0}" type="presParOf" srcId="{AF88FA50-EAB3-4EE5-A33E-0DA51A4682BC}" destId="{BF2A84D9-77EC-42C4-93A9-8B5B9D9BEB76}" srcOrd="1" destOrd="0" presId="urn:microsoft.com/office/officeart/2005/8/layout/radial2"/>
    <dgm:cxn modelId="{9D53FF08-27D3-4BB1-BFC2-5B032A49BD67}" type="presParOf" srcId="{AF88FA50-EAB3-4EE5-A33E-0DA51A4682BC}" destId="{2C994603-0AD4-4E4A-B26F-04CF0CDB2332}" srcOrd="2" destOrd="0" presId="urn:microsoft.com/office/officeart/2005/8/layout/radial2"/>
    <dgm:cxn modelId="{87F7859F-D529-428F-B48A-DE3F115961CD}" type="presParOf" srcId="{2C994603-0AD4-4E4A-B26F-04CF0CDB2332}" destId="{63E1A99F-272B-4B74-A732-599548640026}" srcOrd="0" destOrd="0" presId="urn:microsoft.com/office/officeart/2005/8/layout/radial2"/>
    <dgm:cxn modelId="{ABBF99A1-0065-4D41-B267-538EE1149A39}" type="presParOf" srcId="{2C994603-0AD4-4E4A-B26F-04CF0CDB2332}" destId="{33819228-F143-43E7-9228-5938E310A9AA}" srcOrd="1" destOrd="0" presId="urn:microsoft.com/office/officeart/2005/8/layout/radial2"/>
    <dgm:cxn modelId="{BBE4E509-2BE9-42B7-9859-B43C8AFE6C8A}" type="presParOf" srcId="{AF88FA50-EAB3-4EE5-A33E-0DA51A4682BC}" destId="{D1B2629C-19C9-4253-B564-D135D46C69E5}" srcOrd="3" destOrd="0" presId="urn:microsoft.com/office/officeart/2005/8/layout/radial2"/>
    <dgm:cxn modelId="{D8A6D371-51D5-4256-9569-0B185DC6FAFA}" type="presParOf" srcId="{AF88FA50-EAB3-4EE5-A33E-0DA51A4682BC}" destId="{2006900F-3291-488C-8D16-9B3D0145F0E0}" srcOrd="4" destOrd="0" presId="urn:microsoft.com/office/officeart/2005/8/layout/radial2"/>
    <dgm:cxn modelId="{7979EA80-D6AC-4B05-8C17-307281E19910}" type="presParOf" srcId="{2006900F-3291-488C-8D16-9B3D0145F0E0}" destId="{CD31A571-6C05-415E-8B23-0F7765CA3E83}" srcOrd="0" destOrd="0" presId="urn:microsoft.com/office/officeart/2005/8/layout/radial2"/>
    <dgm:cxn modelId="{CEABCD79-4075-4890-97BE-BC8E61C8E0FE}" type="presParOf" srcId="{2006900F-3291-488C-8D16-9B3D0145F0E0}" destId="{8C57C647-FA38-4DCC-89DC-E48DD5743343}" srcOrd="1" destOrd="0" presId="urn:microsoft.com/office/officeart/2005/8/layout/radial2"/>
    <dgm:cxn modelId="{42516CD5-5703-4E8A-808C-A9D1A1E2D8E7}" type="presParOf" srcId="{AF88FA50-EAB3-4EE5-A33E-0DA51A4682BC}" destId="{825240C1-9E31-4674-AD51-79F7856E77DB}" srcOrd="5" destOrd="0" presId="urn:microsoft.com/office/officeart/2005/8/layout/radial2"/>
    <dgm:cxn modelId="{475D09C6-57AF-4871-B7A8-85D5D33393E3}" type="presParOf" srcId="{AF88FA50-EAB3-4EE5-A33E-0DA51A4682BC}" destId="{9D87CF4F-04DB-4EA1-81E6-B9CE236092D1}" srcOrd="6" destOrd="0" presId="urn:microsoft.com/office/officeart/2005/8/layout/radial2"/>
    <dgm:cxn modelId="{AC9EC90C-BAFC-4FF0-A7A1-9B2478038A73}" type="presParOf" srcId="{9D87CF4F-04DB-4EA1-81E6-B9CE236092D1}" destId="{3B2D8C68-4E05-4643-BFF6-F22F58ACA6ED}" srcOrd="0" destOrd="0" presId="urn:microsoft.com/office/officeart/2005/8/layout/radial2"/>
    <dgm:cxn modelId="{5A270CD4-4D00-4F8C-9924-5F066D12E643}" type="presParOf" srcId="{9D87CF4F-04DB-4EA1-81E6-B9CE236092D1}" destId="{E7C11A1E-3C30-4003-9449-D757B362C6C8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07608-0F22-4298-B780-28C0679DB4AA}">
      <dsp:nvSpPr>
        <dsp:cNvPr id="0" name=""/>
        <dsp:cNvSpPr/>
      </dsp:nvSpPr>
      <dsp:spPr>
        <a:xfrm rot="5400000">
          <a:off x="-289473" y="295178"/>
          <a:ext cx="1929823" cy="1350876"/>
        </a:xfrm>
        <a:prstGeom prst="chevron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b="1" kern="1200" dirty="0" smtClean="0"/>
            <a:t>一</a:t>
          </a:r>
          <a:endParaRPr lang="zh-CN" altLang="en-US" sz="4800" b="1" kern="1200" dirty="0"/>
        </a:p>
      </dsp:txBody>
      <dsp:txXfrm rot="-5400000">
        <a:off x="1" y="681142"/>
        <a:ext cx="1350876" cy="578947"/>
      </dsp:txXfrm>
    </dsp:sp>
    <dsp:sp modelId="{309FE36C-6E98-4B1C-B6F7-5C9E1A0391C8}">
      <dsp:nvSpPr>
        <dsp:cNvPr id="0" name=""/>
        <dsp:cNvSpPr/>
      </dsp:nvSpPr>
      <dsp:spPr>
        <a:xfrm rot="5400000">
          <a:off x="4112445" y="-2755863"/>
          <a:ext cx="1255044" cy="6778182"/>
        </a:xfrm>
        <a:prstGeom prst="round2SameRect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5816" tIns="27305" rIns="27305" bIns="27305" numCol="1" spcCol="1270" anchor="ctr" anchorCtr="0">
          <a:noAutofit/>
        </a:bodyPr>
        <a:lstStyle/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4300" kern="1200" dirty="0" smtClean="0">
              <a:solidFill>
                <a:schemeClr val="bg1"/>
              </a:solidFill>
            </a:rPr>
            <a:t>增值税发票开具业务培训</a:t>
          </a:r>
          <a:endParaRPr lang="zh-CN" altLang="en-US" sz="4300" kern="1200" dirty="0">
            <a:solidFill>
              <a:schemeClr val="bg1"/>
            </a:solidFill>
          </a:endParaRPr>
        </a:p>
      </dsp:txBody>
      <dsp:txXfrm rot="-5400000">
        <a:off x="1350876" y="66972"/>
        <a:ext cx="6716916" cy="1132512"/>
      </dsp:txXfrm>
    </dsp:sp>
    <dsp:sp modelId="{9AFAA876-F351-47EC-967F-17A897CE79D6}">
      <dsp:nvSpPr>
        <dsp:cNvPr id="0" name=""/>
        <dsp:cNvSpPr/>
      </dsp:nvSpPr>
      <dsp:spPr>
        <a:xfrm rot="5400000">
          <a:off x="-289473" y="2034247"/>
          <a:ext cx="1929823" cy="1350876"/>
        </a:xfrm>
        <a:prstGeom prst="chevron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b="1" kern="1200" dirty="0" smtClean="0"/>
            <a:t>二</a:t>
          </a:r>
          <a:endParaRPr lang="zh-CN" altLang="en-US" sz="4800" b="1" kern="1200" dirty="0"/>
        </a:p>
      </dsp:txBody>
      <dsp:txXfrm rot="-5400000">
        <a:off x="1" y="2420211"/>
        <a:ext cx="1350876" cy="578947"/>
      </dsp:txXfrm>
    </dsp:sp>
    <dsp:sp modelId="{992895A9-DBDD-4B83-BCF4-CBC14CF12009}">
      <dsp:nvSpPr>
        <dsp:cNvPr id="0" name=""/>
        <dsp:cNvSpPr/>
      </dsp:nvSpPr>
      <dsp:spPr>
        <a:xfrm rot="5400000">
          <a:off x="4112775" y="-967300"/>
          <a:ext cx="1254385" cy="6778182"/>
        </a:xfrm>
        <a:prstGeom prst="round2SameRect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5816" tIns="27305" rIns="27305" bIns="27305" numCol="1" spcCol="1270" anchor="ctr" anchorCtr="0">
          <a:noAutofit/>
        </a:bodyPr>
        <a:lstStyle/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4300" kern="1200" dirty="0" smtClean="0">
              <a:solidFill>
                <a:schemeClr val="bg1"/>
              </a:solidFill>
            </a:rPr>
            <a:t>增值税简并税率</a:t>
          </a:r>
          <a:endParaRPr lang="zh-CN" altLang="en-US" sz="4300" kern="1200" dirty="0">
            <a:solidFill>
              <a:schemeClr val="bg1"/>
            </a:solidFill>
          </a:endParaRPr>
        </a:p>
      </dsp:txBody>
      <dsp:txXfrm rot="-5400000">
        <a:off x="1350877" y="1855832"/>
        <a:ext cx="6716948" cy="1131917"/>
      </dsp:txXfrm>
    </dsp:sp>
    <dsp:sp modelId="{0D0D9C0C-B8AB-4B16-BB2E-DA0A38AD7DA0}">
      <dsp:nvSpPr>
        <dsp:cNvPr id="0" name=""/>
        <dsp:cNvSpPr/>
      </dsp:nvSpPr>
      <dsp:spPr>
        <a:xfrm rot="5400000">
          <a:off x="-289473" y="3773316"/>
          <a:ext cx="1929823" cy="1350876"/>
        </a:xfrm>
        <a:prstGeom prst="chevron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b="1" kern="1200" dirty="0" smtClean="0"/>
            <a:t>三</a:t>
          </a:r>
          <a:endParaRPr lang="zh-CN" altLang="en-US" sz="4800" b="1" kern="1200" dirty="0"/>
        </a:p>
      </dsp:txBody>
      <dsp:txXfrm rot="-5400000">
        <a:off x="1" y="4159280"/>
        <a:ext cx="1350876" cy="578947"/>
      </dsp:txXfrm>
    </dsp:sp>
    <dsp:sp modelId="{F0755AE7-21CA-4363-9AD7-87178175BD2F}">
      <dsp:nvSpPr>
        <dsp:cNvPr id="0" name=""/>
        <dsp:cNvSpPr/>
      </dsp:nvSpPr>
      <dsp:spPr>
        <a:xfrm rot="5400000">
          <a:off x="4112775" y="721944"/>
          <a:ext cx="1254385" cy="6778182"/>
        </a:xfrm>
        <a:prstGeom prst="round2SameRect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5816" tIns="27305" rIns="27305" bIns="27305" numCol="1" spcCol="1270" anchor="ctr" anchorCtr="0">
          <a:noAutofit/>
        </a:bodyPr>
        <a:lstStyle/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4300" kern="1200" dirty="0" smtClean="0">
              <a:solidFill>
                <a:schemeClr val="bg1"/>
              </a:solidFill>
            </a:rPr>
            <a:t>六项延期优惠政策</a:t>
          </a:r>
          <a:endParaRPr lang="zh-CN" altLang="en-US" sz="4300" kern="1200" dirty="0">
            <a:solidFill>
              <a:schemeClr val="bg1"/>
            </a:solidFill>
          </a:endParaRPr>
        </a:p>
      </dsp:txBody>
      <dsp:txXfrm rot="-5400000">
        <a:off x="1350877" y="3545076"/>
        <a:ext cx="6716948" cy="11319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7F9BD6-879E-46E6-A673-04AA3A31373B}">
      <dsp:nvSpPr>
        <dsp:cNvPr id="0" name=""/>
        <dsp:cNvSpPr/>
      </dsp:nvSpPr>
      <dsp:spPr>
        <a:xfrm>
          <a:off x="2361303" y="930"/>
          <a:ext cx="2039026" cy="2039026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2214" tIns="45720" rIns="112214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kern="1200" dirty="0" smtClean="0">
              <a:solidFill>
                <a:schemeClr val="bg1"/>
              </a:solidFill>
            </a:rPr>
            <a:t>销售</a:t>
          </a:r>
          <a:endParaRPr lang="en-US" altLang="zh-CN" sz="3600" kern="1200" dirty="0" smtClean="0">
            <a:solidFill>
              <a:schemeClr val="bg1"/>
            </a:solidFill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600" kern="1200" dirty="0" smtClean="0">
              <a:solidFill>
                <a:schemeClr val="bg1"/>
              </a:solidFill>
            </a:rPr>
            <a:t>17%</a:t>
          </a:r>
        </a:p>
      </dsp:txBody>
      <dsp:txXfrm>
        <a:off x="2659911" y="299538"/>
        <a:ext cx="1441810" cy="1441810"/>
      </dsp:txXfrm>
    </dsp:sp>
    <dsp:sp modelId="{08881718-4345-4496-8D25-7CE989EE1B1A}">
      <dsp:nvSpPr>
        <dsp:cNvPr id="0" name=""/>
        <dsp:cNvSpPr/>
      </dsp:nvSpPr>
      <dsp:spPr>
        <a:xfrm>
          <a:off x="6664648" y="2064"/>
          <a:ext cx="2039026" cy="2039026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2214" tIns="45720" rIns="112214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kern="1200" dirty="0" smtClean="0">
              <a:solidFill>
                <a:schemeClr val="bg1"/>
              </a:solidFill>
            </a:rPr>
            <a:t>抵扣</a:t>
          </a:r>
          <a:endParaRPr lang="en-US" altLang="zh-CN" sz="3600" kern="1200" dirty="0" smtClean="0">
            <a:solidFill>
              <a:schemeClr val="bg1"/>
            </a:solidFill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600" kern="1200" dirty="0" smtClean="0">
              <a:solidFill>
                <a:schemeClr val="bg1"/>
              </a:solidFill>
            </a:rPr>
            <a:t>13%</a:t>
          </a:r>
          <a:endParaRPr lang="zh-CN" altLang="en-US" sz="3600" kern="1200" dirty="0">
            <a:solidFill>
              <a:schemeClr val="bg1"/>
            </a:solidFill>
          </a:endParaRPr>
        </a:p>
      </dsp:txBody>
      <dsp:txXfrm>
        <a:off x="6963256" y="300672"/>
        <a:ext cx="1441810" cy="14418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7F9BD6-879E-46E6-A673-04AA3A31373B}">
      <dsp:nvSpPr>
        <dsp:cNvPr id="0" name=""/>
        <dsp:cNvSpPr/>
      </dsp:nvSpPr>
      <dsp:spPr>
        <a:xfrm>
          <a:off x="2279441" y="943"/>
          <a:ext cx="2092543" cy="209254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5160" tIns="45720" rIns="11516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kern="1200" dirty="0" smtClean="0">
              <a:solidFill>
                <a:schemeClr val="bg1"/>
              </a:solidFill>
            </a:rPr>
            <a:t>销售</a:t>
          </a:r>
          <a:endParaRPr lang="en-US" altLang="zh-CN" sz="3600" kern="1200" dirty="0" smtClean="0">
            <a:solidFill>
              <a:schemeClr val="bg1"/>
            </a:solidFill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600" kern="1200" dirty="0" smtClean="0">
              <a:solidFill>
                <a:schemeClr val="bg1"/>
              </a:solidFill>
            </a:rPr>
            <a:t>11%</a:t>
          </a:r>
        </a:p>
      </dsp:txBody>
      <dsp:txXfrm>
        <a:off x="2585887" y="307389"/>
        <a:ext cx="1479651" cy="1479651"/>
      </dsp:txXfrm>
    </dsp:sp>
    <dsp:sp modelId="{08881718-4345-4496-8D25-7CE989EE1B1A}">
      <dsp:nvSpPr>
        <dsp:cNvPr id="0" name=""/>
        <dsp:cNvSpPr/>
      </dsp:nvSpPr>
      <dsp:spPr>
        <a:xfrm>
          <a:off x="6695734" y="2097"/>
          <a:ext cx="2092543" cy="209254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5160" tIns="45720" rIns="11516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kern="1200" dirty="0" smtClean="0">
              <a:solidFill>
                <a:schemeClr val="bg1"/>
              </a:solidFill>
            </a:rPr>
            <a:t>抵扣</a:t>
          </a:r>
          <a:endParaRPr lang="en-US" altLang="zh-CN" sz="3600" kern="1200" dirty="0" smtClean="0">
            <a:solidFill>
              <a:schemeClr val="bg1"/>
            </a:solidFill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600" kern="1200" dirty="0" smtClean="0">
              <a:solidFill>
                <a:schemeClr val="bg1"/>
              </a:solidFill>
            </a:rPr>
            <a:t>11%</a:t>
          </a:r>
          <a:endParaRPr lang="zh-CN" altLang="en-US" sz="3600" kern="1200" dirty="0">
            <a:solidFill>
              <a:schemeClr val="bg1"/>
            </a:solidFill>
          </a:endParaRPr>
        </a:p>
      </dsp:txBody>
      <dsp:txXfrm>
        <a:off x="7002180" y="308543"/>
        <a:ext cx="1479651" cy="14796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5240C1-9E31-4674-AD51-79F7856E77DB}">
      <dsp:nvSpPr>
        <dsp:cNvPr id="0" name=""/>
        <dsp:cNvSpPr/>
      </dsp:nvSpPr>
      <dsp:spPr>
        <a:xfrm rot="2563121">
          <a:off x="1708745" y="3373423"/>
          <a:ext cx="662663" cy="65214"/>
        </a:xfrm>
        <a:custGeom>
          <a:avLst/>
          <a:gdLst/>
          <a:ahLst/>
          <a:cxnLst/>
          <a:rect l="0" t="0" r="0" b="0"/>
          <a:pathLst>
            <a:path>
              <a:moveTo>
                <a:pt x="0" y="32607"/>
              </a:moveTo>
              <a:lnTo>
                <a:pt x="662663" y="32607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B2629C-19C9-4253-B564-D135D46C69E5}">
      <dsp:nvSpPr>
        <dsp:cNvPr id="0" name=""/>
        <dsp:cNvSpPr/>
      </dsp:nvSpPr>
      <dsp:spPr>
        <a:xfrm>
          <a:off x="1796649" y="2465965"/>
          <a:ext cx="737301" cy="65214"/>
        </a:xfrm>
        <a:custGeom>
          <a:avLst/>
          <a:gdLst/>
          <a:ahLst/>
          <a:cxnLst/>
          <a:rect l="0" t="0" r="0" b="0"/>
          <a:pathLst>
            <a:path>
              <a:moveTo>
                <a:pt x="0" y="32607"/>
              </a:moveTo>
              <a:lnTo>
                <a:pt x="737301" y="32607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2A84D9-77EC-42C4-93A9-8B5B9D9BEB76}">
      <dsp:nvSpPr>
        <dsp:cNvPr id="0" name=""/>
        <dsp:cNvSpPr/>
      </dsp:nvSpPr>
      <dsp:spPr>
        <a:xfrm rot="19036879">
          <a:off x="1708745" y="1558507"/>
          <a:ext cx="662663" cy="65214"/>
        </a:xfrm>
        <a:custGeom>
          <a:avLst/>
          <a:gdLst/>
          <a:ahLst/>
          <a:cxnLst/>
          <a:rect l="0" t="0" r="0" b="0"/>
          <a:pathLst>
            <a:path>
              <a:moveTo>
                <a:pt x="0" y="32607"/>
              </a:moveTo>
              <a:lnTo>
                <a:pt x="662663" y="32607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032D62-42B5-4207-AC3F-98328F08ED50}">
      <dsp:nvSpPr>
        <dsp:cNvPr id="0" name=""/>
        <dsp:cNvSpPr/>
      </dsp:nvSpPr>
      <dsp:spPr>
        <a:xfrm>
          <a:off x="0" y="0"/>
          <a:ext cx="2112377" cy="2112377"/>
        </a:xfrm>
        <a:prstGeom prst="ellipse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E1A99F-272B-4B74-A732-599548640026}">
      <dsp:nvSpPr>
        <dsp:cNvPr id="0" name=""/>
        <dsp:cNvSpPr/>
      </dsp:nvSpPr>
      <dsp:spPr>
        <a:xfrm>
          <a:off x="2115376" y="302715"/>
          <a:ext cx="1267426" cy="126742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/>
            <a:t>一般纳税人</a:t>
          </a:r>
          <a:endParaRPr lang="zh-CN" altLang="en-US" sz="2000" b="1" kern="1200" dirty="0"/>
        </a:p>
      </dsp:txBody>
      <dsp:txXfrm>
        <a:off x="2300986" y="488325"/>
        <a:ext cx="896206" cy="896206"/>
      </dsp:txXfrm>
    </dsp:sp>
    <dsp:sp modelId="{33819228-F143-43E7-9228-5938E310A9AA}">
      <dsp:nvSpPr>
        <dsp:cNvPr id="0" name=""/>
        <dsp:cNvSpPr/>
      </dsp:nvSpPr>
      <dsp:spPr>
        <a:xfrm>
          <a:off x="3509545" y="302715"/>
          <a:ext cx="1901139" cy="12674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3200" kern="1200" dirty="0" smtClean="0">
              <a:solidFill>
                <a:srgbClr val="D89917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13%</a:t>
          </a:r>
          <a:endParaRPr lang="zh-CN" altLang="en-US" sz="3200" kern="1200" dirty="0">
            <a:solidFill>
              <a:srgbClr val="D89917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509545" y="302715"/>
        <a:ext cx="1901139" cy="1267426"/>
      </dsp:txXfrm>
    </dsp:sp>
    <dsp:sp modelId="{CD31A571-6C05-415E-8B23-0F7765CA3E83}">
      <dsp:nvSpPr>
        <dsp:cNvPr id="0" name=""/>
        <dsp:cNvSpPr/>
      </dsp:nvSpPr>
      <dsp:spPr>
        <a:xfrm>
          <a:off x="2533951" y="1864859"/>
          <a:ext cx="1267426" cy="126742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/>
            <a:t>小规模纳税人</a:t>
          </a:r>
          <a:endParaRPr lang="zh-CN" altLang="en-US" sz="2000" b="1" kern="1200" dirty="0"/>
        </a:p>
      </dsp:txBody>
      <dsp:txXfrm>
        <a:off x="2719561" y="2050469"/>
        <a:ext cx="896206" cy="896206"/>
      </dsp:txXfrm>
    </dsp:sp>
    <dsp:sp modelId="{8C57C647-FA38-4DCC-89DC-E48DD5743343}">
      <dsp:nvSpPr>
        <dsp:cNvPr id="0" name=""/>
        <dsp:cNvSpPr/>
      </dsp:nvSpPr>
      <dsp:spPr>
        <a:xfrm>
          <a:off x="3928120" y="1864859"/>
          <a:ext cx="1901139" cy="12674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3200" kern="1200" dirty="0" smtClean="0">
              <a:solidFill>
                <a:srgbClr val="D89917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13%</a:t>
          </a:r>
          <a:endParaRPr lang="zh-CN" altLang="en-US" sz="3200" kern="1200" dirty="0">
            <a:solidFill>
              <a:srgbClr val="D89917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928120" y="1864859"/>
        <a:ext cx="1901139" cy="1267426"/>
      </dsp:txXfrm>
    </dsp:sp>
    <dsp:sp modelId="{3B2D8C68-4E05-4643-BFF6-F22F58ACA6ED}">
      <dsp:nvSpPr>
        <dsp:cNvPr id="0" name=""/>
        <dsp:cNvSpPr/>
      </dsp:nvSpPr>
      <dsp:spPr>
        <a:xfrm>
          <a:off x="2115376" y="3427003"/>
          <a:ext cx="1267426" cy="126742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/>
            <a:t>销售发票或收购发票</a:t>
          </a:r>
          <a:endParaRPr lang="zh-CN" altLang="en-US" sz="2000" b="1" kern="1200" dirty="0"/>
        </a:p>
      </dsp:txBody>
      <dsp:txXfrm>
        <a:off x="2300986" y="3612613"/>
        <a:ext cx="896206" cy="896206"/>
      </dsp:txXfrm>
    </dsp:sp>
    <dsp:sp modelId="{E7C11A1E-3C30-4003-9449-D757B362C6C8}">
      <dsp:nvSpPr>
        <dsp:cNvPr id="0" name=""/>
        <dsp:cNvSpPr/>
      </dsp:nvSpPr>
      <dsp:spPr>
        <a:xfrm>
          <a:off x="3509545" y="3427003"/>
          <a:ext cx="1901139" cy="12674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3200" kern="1200" dirty="0" smtClean="0">
              <a:solidFill>
                <a:srgbClr val="D89917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13%</a:t>
          </a:r>
          <a:endParaRPr lang="zh-CN" altLang="en-US" sz="3200" kern="1200" dirty="0">
            <a:solidFill>
              <a:srgbClr val="D89917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509545" y="3427003"/>
        <a:ext cx="1901139" cy="12674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5240C1-9E31-4674-AD51-79F7856E77DB}">
      <dsp:nvSpPr>
        <dsp:cNvPr id="0" name=""/>
        <dsp:cNvSpPr/>
      </dsp:nvSpPr>
      <dsp:spPr>
        <a:xfrm rot="2562655">
          <a:off x="1643200" y="3339346"/>
          <a:ext cx="639027" cy="65214"/>
        </a:xfrm>
        <a:custGeom>
          <a:avLst/>
          <a:gdLst/>
          <a:ahLst/>
          <a:cxnLst/>
          <a:rect l="0" t="0" r="0" b="0"/>
          <a:pathLst>
            <a:path>
              <a:moveTo>
                <a:pt x="0" y="32607"/>
              </a:moveTo>
              <a:lnTo>
                <a:pt x="639027" y="32607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B2629C-19C9-4253-B564-D135D46C69E5}">
      <dsp:nvSpPr>
        <dsp:cNvPr id="0" name=""/>
        <dsp:cNvSpPr/>
      </dsp:nvSpPr>
      <dsp:spPr>
        <a:xfrm>
          <a:off x="1727940" y="2465965"/>
          <a:ext cx="710751" cy="65214"/>
        </a:xfrm>
        <a:custGeom>
          <a:avLst/>
          <a:gdLst/>
          <a:ahLst/>
          <a:cxnLst/>
          <a:rect l="0" t="0" r="0" b="0"/>
          <a:pathLst>
            <a:path>
              <a:moveTo>
                <a:pt x="0" y="32607"/>
              </a:moveTo>
              <a:lnTo>
                <a:pt x="710751" y="32607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2A84D9-77EC-42C4-93A9-8B5B9D9BEB76}">
      <dsp:nvSpPr>
        <dsp:cNvPr id="0" name=""/>
        <dsp:cNvSpPr/>
      </dsp:nvSpPr>
      <dsp:spPr>
        <a:xfrm rot="19037345">
          <a:off x="1643200" y="1592583"/>
          <a:ext cx="639027" cy="65214"/>
        </a:xfrm>
        <a:custGeom>
          <a:avLst/>
          <a:gdLst/>
          <a:ahLst/>
          <a:cxnLst/>
          <a:rect l="0" t="0" r="0" b="0"/>
          <a:pathLst>
            <a:path>
              <a:moveTo>
                <a:pt x="0" y="32607"/>
              </a:moveTo>
              <a:lnTo>
                <a:pt x="639027" y="32607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032D62-42B5-4207-AC3F-98328F08ED50}">
      <dsp:nvSpPr>
        <dsp:cNvPr id="0" name=""/>
        <dsp:cNvSpPr/>
      </dsp:nvSpPr>
      <dsp:spPr>
        <a:xfrm>
          <a:off x="0" y="1465403"/>
          <a:ext cx="2032397" cy="2032397"/>
        </a:xfrm>
        <a:prstGeom prst="ellipse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E1A99F-272B-4B74-A732-599548640026}">
      <dsp:nvSpPr>
        <dsp:cNvPr id="0" name=""/>
        <dsp:cNvSpPr/>
      </dsp:nvSpPr>
      <dsp:spPr>
        <a:xfrm>
          <a:off x="2035782" y="385173"/>
          <a:ext cx="1219438" cy="121943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/>
            <a:t>一般纳税人</a:t>
          </a:r>
          <a:endParaRPr lang="zh-CN" altLang="en-US" sz="2000" b="1" kern="1200" dirty="0"/>
        </a:p>
      </dsp:txBody>
      <dsp:txXfrm>
        <a:off x="2214365" y="563756"/>
        <a:ext cx="862272" cy="862272"/>
      </dsp:txXfrm>
    </dsp:sp>
    <dsp:sp modelId="{33819228-F143-43E7-9228-5938E310A9AA}">
      <dsp:nvSpPr>
        <dsp:cNvPr id="0" name=""/>
        <dsp:cNvSpPr/>
      </dsp:nvSpPr>
      <dsp:spPr>
        <a:xfrm>
          <a:off x="3377164" y="385173"/>
          <a:ext cx="1829157" cy="1219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3200" kern="1200" dirty="0" smtClean="0">
              <a:solidFill>
                <a:srgbClr val="D89917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11%</a:t>
          </a:r>
          <a:endParaRPr lang="zh-CN" altLang="en-US" sz="3200" kern="1200" dirty="0">
            <a:solidFill>
              <a:srgbClr val="D89917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377164" y="385173"/>
        <a:ext cx="1829157" cy="1219438"/>
      </dsp:txXfrm>
    </dsp:sp>
    <dsp:sp modelId="{CD31A571-6C05-415E-8B23-0F7765CA3E83}">
      <dsp:nvSpPr>
        <dsp:cNvPr id="0" name=""/>
        <dsp:cNvSpPr/>
      </dsp:nvSpPr>
      <dsp:spPr>
        <a:xfrm>
          <a:off x="2438692" y="1888853"/>
          <a:ext cx="1219438" cy="121943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/>
            <a:t>小规模纳税人</a:t>
          </a:r>
          <a:endParaRPr lang="zh-CN" altLang="en-US" sz="2000" b="1" kern="1200" dirty="0"/>
        </a:p>
      </dsp:txBody>
      <dsp:txXfrm>
        <a:off x="2617275" y="2067436"/>
        <a:ext cx="862272" cy="862272"/>
      </dsp:txXfrm>
    </dsp:sp>
    <dsp:sp modelId="{8C57C647-FA38-4DCC-89DC-E48DD5743343}">
      <dsp:nvSpPr>
        <dsp:cNvPr id="0" name=""/>
        <dsp:cNvSpPr/>
      </dsp:nvSpPr>
      <dsp:spPr>
        <a:xfrm>
          <a:off x="3780074" y="1888853"/>
          <a:ext cx="1829157" cy="1219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3200" kern="1200" dirty="0" smtClean="0">
              <a:solidFill>
                <a:srgbClr val="D89917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3%</a:t>
          </a:r>
          <a:endParaRPr lang="zh-CN" altLang="en-US" sz="3200" kern="1200" dirty="0">
            <a:solidFill>
              <a:srgbClr val="D89917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780074" y="1888853"/>
        <a:ext cx="1829157" cy="1219438"/>
      </dsp:txXfrm>
    </dsp:sp>
    <dsp:sp modelId="{3B2D8C68-4E05-4643-BFF6-F22F58ACA6ED}">
      <dsp:nvSpPr>
        <dsp:cNvPr id="0" name=""/>
        <dsp:cNvSpPr/>
      </dsp:nvSpPr>
      <dsp:spPr>
        <a:xfrm>
          <a:off x="2035782" y="3392533"/>
          <a:ext cx="1219438" cy="121943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/>
            <a:t>销售发票或收购发票</a:t>
          </a:r>
          <a:endParaRPr lang="zh-CN" altLang="en-US" sz="2000" b="1" kern="1200" dirty="0"/>
        </a:p>
      </dsp:txBody>
      <dsp:txXfrm>
        <a:off x="2214365" y="3571116"/>
        <a:ext cx="862272" cy="862272"/>
      </dsp:txXfrm>
    </dsp:sp>
    <dsp:sp modelId="{E7C11A1E-3C30-4003-9449-D757B362C6C8}">
      <dsp:nvSpPr>
        <dsp:cNvPr id="0" name=""/>
        <dsp:cNvSpPr/>
      </dsp:nvSpPr>
      <dsp:spPr>
        <a:xfrm>
          <a:off x="3377164" y="3392533"/>
          <a:ext cx="1829157" cy="1219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3200" kern="1200" dirty="0" smtClean="0">
              <a:solidFill>
                <a:srgbClr val="D89917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11%</a:t>
          </a:r>
          <a:endParaRPr lang="zh-CN" altLang="en-US" sz="3200" kern="1200" dirty="0">
            <a:solidFill>
              <a:srgbClr val="D89917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377164" y="3392533"/>
        <a:ext cx="1829157" cy="12194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C954C-0C79-4CE2-B66A-9ACA9B96651C}" type="datetimeFigureOut">
              <a:rPr lang="zh-CN" altLang="en-US" smtClean="0"/>
              <a:t>2017-7-28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B2599-8FA7-46B4-B02C-965919F449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457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B2599-8FA7-46B4-B02C-965919F4491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4034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5159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6BA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775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EE4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775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67B2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775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ECBF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775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440665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67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标注</a:t>
            </a:r>
            <a:endParaRPr lang="zh-CN" altLang="en-US" sz="1867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2858045" y="841948"/>
            <a:ext cx="1336033" cy="3292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字体使用 </a:t>
            </a: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行距</a:t>
            </a: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背景图片出处</a:t>
            </a:r>
          </a:p>
          <a:p>
            <a:pPr>
              <a:lnSpc>
                <a:spcPct val="130000"/>
              </a:lnSpc>
            </a:pPr>
            <a:endParaRPr lang="zh-CN" altLang="en-US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endParaRPr lang="zh-CN" altLang="en-US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声明</a:t>
            </a: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4395623" y="841951"/>
            <a:ext cx="3612598" cy="3825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英文 </a:t>
            </a:r>
            <a:r>
              <a:rPr lang="en-US" altLang="zh-CN" sz="1333" dirty="0">
                <a:solidFill>
                  <a:srgbClr val="FFFFFF"/>
                </a:solidFill>
                <a:latin typeface="Segoe UI Light"/>
                <a:cs typeface="Segoe UI Light"/>
              </a:rPr>
              <a:t>Century </a:t>
            </a:r>
            <a:r>
              <a:rPr lang="en-US" altLang="zh-CN" sz="1333" dirty="0" smtClean="0">
                <a:solidFill>
                  <a:srgbClr val="FFFFFF"/>
                </a:solidFill>
                <a:latin typeface="Segoe UI Light"/>
                <a:cs typeface="Segoe UI Light"/>
              </a:rPr>
              <a:t>Gothic</a:t>
            </a:r>
          </a:p>
          <a:p>
            <a:pPr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中文 微软雅黑</a:t>
            </a: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正文 </a:t>
            </a:r>
            <a:r>
              <a:rPr lang="en-US" altLang="zh-CN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1.3</a:t>
            </a:r>
          </a:p>
          <a:p>
            <a:pPr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r>
              <a:rPr lang="en-US" altLang="zh-CN" sz="1333" dirty="0" err="1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cn.bing.com</a:t>
            </a:r>
            <a:endParaRPr lang="zh-CN" altLang="en-US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endParaRPr lang="zh-CN" altLang="en-US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endParaRPr lang="zh-CN" altLang="en-US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prstClr val="white"/>
                </a:solidFill>
              </a:rPr>
              <a:t>互联网是一个开放共享的平台</a:t>
            </a:r>
          </a:p>
          <a:p>
            <a:pPr>
              <a:lnSpc>
                <a:spcPct val="130000"/>
              </a:lnSpc>
            </a:pPr>
            <a:r>
              <a:rPr kumimoji="1" lang="en-US" altLang="zh-CN" sz="1333" dirty="0" smtClean="0">
                <a:solidFill>
                  <a:prstClr val="white"/>
                </a:solidFill>
                <a:latin typeface="Segoe UI Light"/>
                <a:cs typeface="Segoe UI Light"/>
              </a:rPr>
              <a:t>OfficePLUS</a:t>
            </a:r>
            <a:r>
              <a:rPr kumimoji="1" lang="zh-CN" altLang="en-US" sz="1333" dirty="0" smtClean="0">
                <a:solidFill>
                  <a:prstClr val="white"/>
                </a:solidFill>
                <a:latin typeface="Segoe UI Light"/>
                <a:cs typeface="Segoe UI Light"/>
              </a:rPr>
              <a:t> </a:t>
            </a:r>
            <a:r>
              <a:rPr lang="zh-CN" altLang="en-US" sz="1333" dirty="0" smtClean="0">
                <a:solidFill>
                  <a:prstClr val="white"/>
                </a:solidFill>
              </a:rPr>
              <a:t>部分</a:t>
            </a:r>
            <a:r>
              <a:rPr lang="zh-CN" altLang="en-US" sz="1333" dirty="0">
                <a:solidFill>
                  <a:prstClr val="white"/>
                </a:solidFill>
              </a:rPr>
              <a:t>设计灵感与元素来源于网络</a:t>
            </a:r>
          </a:p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prstClr val="white"/>
                </a:solidFill>
              </a:rPr>
              <a:t>如有建议请</a:t>
            </a:r>
            <a:r>
              <a:rPr lang="zh-CN" altLang="en-US" sz="1333" dirty="0" smtClean="0">
                <a:solidFill>
                  <a:prstClr val="white"/>
                </a:solidFill>
              </a:rPr>
              <a:t>联系 </a:t>
            </a:r>
            <a:r>
              <a:rPr lang="zh-CN" altLang="en-US" sz="1333" dirty="0" smtClean="0">
                <a:solidFill>
                  <a:prstClr val="white"/>
                </a:solidFill>
                <a:latin typeface="Segoe UI Light" charset="0"/>
                <a:ea typeface="Segoe UI Light" charset="0"/>
                <a:cs typeface="Segoe UI Light" charset="0"/>
              </a:rPr>
              <a:t>officeplus@microsoft.com</a:t>
            </a:r>
            <a:endParaRPr lang="en-US" altLang="zh-CN" sz="1333" dirty="0" smtClean="0">
              <a:solidFill>
                <a:srgbClr val="FFFFFF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440665" y="182451"/>
            <a:ext cx="873957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67" dirty="0">
                <a:solidFill>
                  <a:schemeClr val="bg1"/>
                </a:solidFill>
                <a:latin typeface="Segoe UI Light"/>
                <a:cs typeface="Segoe UI Light"/>
              </a:rPr>
              <a:t>OfficePLUS</a:t>
            </a:r>
            <a:endParaRPr lang="zh-CN" altLang="en-US" sz="1067" dirty="0">
              <a:solidFill>
                <a:schemeClr val="bg1"/>
              </a:solidFill>
              <a:latin typeface="Segoe UI Light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77825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 userDrawn="1"/>
        </p:nvSpPr>
        <p:spPr>
          <a:xfrm>
            <a:off x="4156782" y="4093452"/>
            <a:ext cx="3268844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09585"/>
            <a:r>
              <a:rPr kumimoji="1" lang="zh-CN" altLang="en-US" sz="1333" dirty="0" smtClean="0">
                <a:solidFill>
                  <a:srgbClr val="000000"/>
                </a:solidFill>
                <a:latin typeface="Century Gothic"/>
                <a:ea typeface="微软雅黑" charset="0"/>
              </a:rPr>
              <a:t>点击</a:t>
            </a:r>
            <a:r>
              <a:rPr kumimoji="1" lang="en-US" altLang="zh-CN" sz="1333" dirty="0" smtClean="0">
                <a:solidFill>
                  <a:srgbClr val="000000"/>
                </a:solidFill>
                <a:latin typeface="Segoe UI Light" charset="0"/>
                <a:ea typeface="Segoe UI Light" charset="0"/>
                <a:cs typeface="Segoe UI Light" charset="0"/>
              </a:rPr>
              <a:t>Logo</a:t>
            </a:r>
            <a:r>
              <a:rPr kumimoji="1" lang="zh-CN" altLang="en-US" sz="1333" dirty="0" smtClean="0">
                <a:solidFill>
                  <a:srgbClr val="000000"/>
                </a:solidFill>
                <a:latin typeface="Century Gothic"/>
                <a:ea typeface="微软雅黑" charset="0"/>
              </a:rPr>
              <a:t>获取更多优质模板（放映模式）</a:t>
            </a:r>
            <a:endParaRPr kumimoji="1" lang="zh-CN" altLang="en-US" sz="1333" dirty="0">
              <a:solidFill>
                <a:srgbClr val="000000"/>
              </a:solidFill>
              <a:latin typeface="Century Gothic"/>
              <a:ea typeface="微软雅黑" charset="0"/>
            </a:endParaRPr>
          </a:p>
        </p:txBody>
      </p:sp>
      <p:pic>
        <p:nvPicPr>
          <p:cNvPr id="6" name="图片 5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862560"/>
            <a:ext cx="3048000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83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519" y="2130432"/>
            <a:ext cx="1036455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038" y="3886200"/>
            <a:ext cx="8535512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EC30-CBDA-48B2-AFE1-423116655A8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2017-7-28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B048-07A7-4CDE-9549-C1D89ADDDBB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73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EC30-CBDA-48B2-AFE1-423116655A8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2017-7-28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B048-07A7-4CDE-9549-C1D89ADDDBB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29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209" y="4406907"/>
            <a:ext cx="103645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209" y="2906713"/>
            <a:ext cx="103645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EC30-CBDA-48B2-AFE1-423116655A8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2017-7-28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B048-07A7-4CDE-9549-C1D89ADDDBB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94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81" y="1600206"/>
            <a:ext cx="5385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8407" y="1600206"/>
            <a:ext cx="5385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EC30-CBDA-48B2-AFE1-423116655A8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2017-7-28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B048-07A7-4CDE-9549-C1D89ADDDBB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05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79" y="1535113"/>
            <a:ext cx="538761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79" y="2174875"/>
            <a:ext cx="538761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178" y="1535113"/>
            <a:ext cx="538973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178" y="2174875"/>
            <a:ext cx="538973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EC30-CBDA-48B2-AFE1-423116655A8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2017-7-28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B048-07A7-4CDE-9549-C1D89ADDDBB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67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EC30-CBDA-48B2-AFE1-423116655A8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2017-7-28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B048-07A7-4CDE-9549-C1D89ADDDBB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25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EC30-CBDA-48B2-AFE1-423116655A8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2017-7-28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B048-07A7-4CDE-9549-C1D89ADDDBB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14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80" y="273050"/>
            <a:ext cx="40116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354" y="273057"/>
            <a:ext cx="6816554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80" y="1435103"/>
            <a:ext cx="40116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EC30-CBDA-48B2-AFE1-423116655A8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2017-7-28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B048-07A7-4CDE-9549-C1D89ADDDBB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08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028" y="4800600"/>
            <a:ext cx="731615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028" y="612775"/>
            <a:ext cx="731615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028" y="5367338"/>
            <a:ext cx="731615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EC30-CBDA-48B2-AFE1-423116655A8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2017-7-28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B048-07A7-4CDE-9549-C1D89ADDDBB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5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EC30-CBDA-48B2-AFE1-423116655A8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2017-7-28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B048-07A7-4CDE-9549-C1D89ADDDBB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67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0351" y="274645"/>
            <a:ext cx="2743557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81" y="274645"/>
            <a:ext cx="8027445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EC30-CBDA-48B2-AFE1-423116655A8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2017-7-28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B048-07A7-4CDE-9549-C1D89ADDDBB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2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62" r:id="rId2"/>
    <p:sldLayoutId id="2147493463" r:id="rId3"/>
    <p:sldLayoutId id="2147493464" r:id="rId4"/>
    <p:sldLayoutId id="2147493465" r:id="rId5"/>
    <p:sldLayoutId id="2147493466" r:id="rId6"/>
    <p:sldLayoutId id="2147493491" r:id="rId7"/>
    <p:sldLayoutId id="2147493492" r:id="rId8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81" y="274638"/>
            <a:ext cx="1097422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81" y="1600206"/>
            <a:ext cx="10974229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79" y="6356357"/>
            <a:ext cx="28451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B06EC30-CBDA-48B2-AFE1-423116655A8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2017-7-28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144" y="6356357"/>
            <a:ext cx="38613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8738" y="6356357"/>
            <a:ext cx="28451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FE4AB048-07A7-4CDE-9549-C1D89ADDDBB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93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94" r:id="rId1"/>
    <p:sldLayoutId id="2147493495" r:id="rId2"/>
    <p:sldLayoutId id="2147493496" r:id="rId3"/>
    <p:sldLayoutId id="2147493497" r:id="rId4"/>
    <p:sldLayoutId id="2147493498" r:id="rId5"/>
    <p:sldLayoutId id="2147493499" r:id="rId6"/>
    <p:sldLayoutId id="2147493500" r:id="rId7"/>
    <p:sldLayoutId id="2147493501" r:id="rId8"/>
    <p:sldLayoutId id="2147493502" r:id="rId9"/>
    <p:sldLayoutId id="2147493503" r:id="rId10"/>
    <p:sldLayoutId id="2147493504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microsoft.com/office/2007/relationships/hdphoto" Target="../media/hdphoto1.wdp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microsoft.com/office/2007/relationships/hdphoto" Target="../media/hdphoto1.wdp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975209"/>
            <a:ext cx="121935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dirty="0" smtClean="0">
                <a:solidFill>
                  <a:schemeClr val="bg1"/>
                </a:solidFill>
              </a:rPr>
              <a:t>国务院六项减税政策专题培训会</a:t>
            </a:r>
            <a:endParaRPr lang="en-US" altLang="zh-CN" sz="9600" b="1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57354" y="5528773"/>
            <a:ext cx="6222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b="1" dirty="0" smtClean="0">
                <a:solidFill>
                  <a:schemeClr val="bg1"/>
                </a:solidFill>
              </a:rPr>
              <a:t>广州市海珠区国家税务局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pic>
        <p:nvPicPr>
          <p:cNvPr id="6" name="Picture 3" descr="H:\税局徽章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3851" y="208949"/>
            <a:ext cx="1565883" cy="102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H:\税局徽章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3851" y="208949"/>
            <a:ext cx="1565883" cy="102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764273511"/>
              </p:ext>
            </p:extLst>
          </p:nvPr>
        </p:nvGraphicFramePr>
        <p:xfrm>
          <a:off x="1300745" y="1058947"/>
          <a:ext cx="8129059" cy="5419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09594" y="5905261"/>
            <a:ext cx="2808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bg1"/>
                </a:solidFill>
                <a:latin typeface="+mj-ea"/>
                <a:ea typeface="+mj-ea"/>
              </a:rPr>
              <a:t>海珠区国家税务局</a:t>
            </a:r>
            <a:endParaRPr lang="en-US" altLang="zh-CN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28752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 flipH="1">
            <a:off x="795" y="5212279"/>
            <a:ext cx="12192000" cy="1645729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29" name="矩形 28"/>
          <p:cNvSpPr/>
          <p:nvPr/>
        </p:nvSpPr>
        <p:spPr>
          <a:xfrm>
            <a:off x="870614" y="2984112"/>
            <a:ext cx="2447352" cy="2087879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25" name="文本框 24"/>
          <p:cNvSpPr txBox="1"/>
          <p:nvPr/>
        </p:nvSpPr>
        <p:spPr>
          <a:xfrm>
            <a:off x="1266801" y="3132966"/>
            <a:ext cx="2390799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12500" b="1" dirty="0" smtClean="0">
                <a:solidFill>
                  <a:schemeClr val="bg1"/>
                </a:solidFill>
              </a:rPr>
              <a:t>一</a:t>
            </a:r>
            <a:endParaRPr kumimoji="1" lang="zh-CN" altLang="en-US" sz="12500" b="1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582746" y="2931164"/>
            <a:ext cx="1003385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51597B"/>
                </a:solidFill>
                <a:latin typeface="微软雅黑" pitchFamily="34" charset="-122"/>
                <a:ea typeface="微软雅黑" pitchFamily="34" charset="-122"/>
              </a:rPr>
              <a:t>增值税发票</a:t>
            </a:r>
            <a:endParaRPr lang="en-US" altLang="zh-CN" sz="6600" b="1" dirty="0">
              <a:solidFill>
                <a:srgbClr val="51597B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6600" b="1" dirty="0">
                <a:solidFill>
                  <a:srgbClr val="51597B"/>
                </a:solidFill>
                <a:latin typeface="微软雅黑" pitchFamily="34" charset="-122"/>
                <a:ea typeface="微软雅黑" pitchFamily="34" charset="-122"/>
              </a:rPr>
              <a:t>开具业务培训</a:t>
            </a:r>
            <a:endParaRPr lang="en-US" altLang="zh-CN" sz="6600" b="1" dirty="0">
              <a:solidFill>
                <a:srgbClr val="51597B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 flipH="1">
            <a:off x="1002670" y="2966945"/>
            <a:ext cx="116507" cy="2087879"/>
          </a:xfrm>
          <a:prstGeom prst="rect">
            <a:avLst/>
          </a:prstGeom>
          <a:solidFill>
            <a:srgbClr val="ECBF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1" name="矩形 30"/>
          <p:cNvSpPr/>
          <p:nvPr/>
        </p:nvSpPr>
        <p:spPr>
          <a:xfrm flipH="1">
            <a:off x="886163" y="2966945"/>
            <a:ext cx="116507" cy="2087879"/>
          </a:xfrm>
          <a:prstGeom prst="rect">
            <a:avLst/>
          </a:prstGeom>
          <a:solidFill>
            <a:srgbClr val="67B2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2" name="矩形 31"/>
          <p:cNvSpPr/>
          <p:nvPr/>
        </p:nvSpPr>
        <p:spPr>
          <a:xfrm flipH="1">
            <a:off x="768873" y="2966945"/>
            <a:ext cx="116507" cy="2087879"/>
          </a:xfrm>
          <a:prstGeom prst="rect">
            <a:avLst/>
          </a:prstGeom>
          <a:solidFill>
            <a:srgbClr val="EE4B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3" name="矩形 32"/>
          <p:cNvSpPr/>
          <p:nvPr/>
        </p:nvSpPr>
        <p:spPr>
          <a:xfrm flipH="1">
            <a:off x="652366" y="2966945"/>
            <a:ext cx="116507" cy="2087879"/>
          </a:xfrm>
          <a:prstGeom prst="rect">
            <a:avLst/>
          </a:prstGeom>
          <a:solidFill>
            <a:srgbClr val="6BAF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4" name="矩形 33"/>
          <p:cNvSpPr/>
          <p:nvPr/>
        </p:nvSpPr>
        <p:spPr>
          <a:xfrm flipH="1">
            <a:off x="1" y="2"/>
            <a:ext cx="12192000" cy="2820708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pic>
        <p:nvPicPr>
          <p:cNvPr id="12" name="Picture 3" descr="H:\税局徽章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6468" y="418200"/>
            <a:ext cx="1565883" cy="102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586761" y="5620214"/>
            <a:ext cx="6605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b="1" dirty="0" smtClean="0">
                <a:solidFill>
                  <a:schemeClr val="bg1"/>
                </a:solidFill>
              </a:rPr>
              <a:t>广州市海珠区国家税务局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12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49635" y="2323988"/>
            <a:ext cx="11926388" cy="2144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200"/>
              </a:lnSpc>
            </a:pPr>
            <a:r>
              <a:rPr lang="zh-CN" altLang="zh-CN" sz="5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国家税务总局</a:t>
            </a:r>
            <a:endParaRPr lang="en-US" altLang="zh-CN" sz="5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ts val="3200"/>
              </a:lnSpc>
            </a:pPr>
            <a:endParaRPr lang="en-US" altLang="zh-CN" sz="5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ts val="3200"/>
              </a:lnSpc>
            </a:pPr>
            <a:r>
              <a:rPr lang="zh-CN" altLang="zh-CN" sz="5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关于增值税发票开具有关问题的公告</a:t>
            </a:r>
            <a:endParaRPr lang="en-US" altLang="zh-CN" sz="5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ts val="3200"/>
              </a:lnSpc>
            </a:pPr>
            <a:endParaRPr lang="en-US" altLang="zh-CN" sz="5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ts val="3200"/>
              </a:lnSpc>
            </a:pPr>
            <a:r>
              <a:rPr lang="zh-CN" altLang="zh-CN" sz="5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zh-CN" altLang="en-US" sz="5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国税总局</a:t>
            </a:r>
            <a:r>
              <a:rPr lang="en-US" altLang="zh-CN" sz="5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2017</a:t>
            </a:r>
            <a:r>
              <a:rPr lang="zh-CN" altLang="zh-CN" sz="5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年第</a:t>
            </a:r>
            <a:r>
              <a:rPr lang="en-US" altLang="zh-CN" sz="5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16</a:t>
            </a:r>
            <a:r>
              <a:rPr lang="zh-CN" altLang="zh-CN" sz="5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</a:t>
            </a:r>
            <a:r>
              <a:rPr lang="zh-CN" altLang="zh-CN" sz="5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5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Picture 3" descr="H:\税局徽章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6468" y="418200"/>
            <a:ext cx="1565883" cy="102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86761" y="5620214"/>
            <a:ext cx="6605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b="1" dirty="0" smtClean="0">
                <a:solidFill>
                  <a:schemeClr val="bg1"/>
                </a:solidFill>
              </a:rPr>
              <a:t>广州市海珠区国家税务局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32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:\税局徽章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827" y="217979"/>
            <a:ext cx="1333195" cy="869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311431" y="2366771"/>
            <a:ext cx="64465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</a:pPr>
            <a:r>
              <a:rPr lang="zh-CN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纳税人识别</a:t>
            </a:r>
            <a:r>
              <a:rPr lang="zh-CN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</a:t>
            </a:r>
            <a:r>
              <a:rPr lang="en-US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/ </a:t>
            </a:r>
            <a:r>
              <a:rPr lang="zh-CN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统一</a:t>
            </a:r>
            <a:r>
              <a:rPr lang="zh-CN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社会信用代码</a:t>
            </a:r>
            <a:endParaRPr lang="zh-CN" altLang="en-US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3679433" y="3232442"/>
            <a:ext cx="6378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</a:rPr>
              <a:t>增值税普票</a:t>
            </a:r>
            <a:endParaRPr lang="en-US" altLang="zh-CN" sz="3200" dirty="0" smtClean="0">
              <a:solidFill>
                <a:schemeClr val="bg1"/>
              </a:solidFill>
            </a:endParaRPr>
          </a:p>
          <a:p>
            <a:pPr algn="ctr"/>
            <a:endParaRPr lang="en-US" altLang="zh-CN" sz="800" dirty="0" smtClean="0">
              <a:solidFill>
                <a:schemeClr val="bg1"/>
              </a:solidFill>
            </a:endParaRPr>
          </a:p>
          <a:p>
            <a:r>
              <a:rPr lang="zh-CN" altLang="en-US" sz="3200" dirty="0" smtClean="0">
                <a:solidFill>
                  <a:schemeClr val="bg1"/>
                </a:solidFill>
              </a:rPr>
              <a:t>    填入</a:t>
            </a:r>
            <a:r>
              <a:rPr lang="zh-CN" altLang="en-US" sz="3200" dirty="0">
                <a:solidFill>
                  <a:schemeClr val="bg1"/>
                </a:solidFill>
              </a:rPr>
              <a:t>“</a:t>
            </a:r>
            <a:r>
              <a:rPr lang="zh-CN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购买</a:t>
            </a:r>
            <a:r>
              <a:rPr lang="zh-CN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方纳税人识别号</a:t>
            </a:r>
            <a:r>
              <a:rPr lang="zh-CN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15672" y="2484013"/>
            <a:ext cx="2221196" cy="133219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/>
              <a:t>企业</a:t>
            </a:r>
            <a:endParaRPr lang="zh-CN" altLang="en-US" sz="3200" dirty="0"/>
          </a:p>
        </p:txBody>
      </p:sp>
      <p:sp>
        <p:nvSpPr>
          <p:cNvPr id="7" name="矩形 6"/>
          <p:cNvSpPr/>
          <p:nvPr/>
        </p:nvSpPr>
        <p:spPr>
          <a:xfrm>
            <a:off x="9940592" y="2398999"/>
            <a:ext cx="1933815" cy="150222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/>
              <a:t>销售方</a:t>
            </a:r>
            <a:endParaRPr lang="zh-CN" altLang="en-US" sz="3200" dirty="0"/>
          </a:p>
        </p:txBody>
      </p:sp>
      <p:sp>
        <p:nvSpPr>
          <p:cNvPr id="23" name="圆角矩形 22"/>
          <p:cNvSpPr/>
          <p:nvPr/>
        </p:nvSpPr>
        <p:spPr>
          <a:xfrm>
            <a:off x="228793" y="1116656"/>
            <a:ext cx="4480367" cy="857579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自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2017</a:t>
            </a:r>
            <a:r>
              <a:rPr lang="zh-CN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</a:t>
            </a:r>
            <a:r>
              <a:rPr lang="zh-CN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r>
              <a:rPr lang="zh-CN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起</a:t>
            </a:r>
            <a:endParaRPr lang="en-US" altLang="zh-CN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1355563" y="4972706"/>
            <a:ext cx="8833466" cy="1506472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包括</a:t>
            </a:r>
            <a:r>
              <a:rPr lang="zh-CN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公司、非公司制企业法人、企业分支机构、个人独资企业、合伙企业和其他企业</a:t>
            </a:r>
            <a:endParaRPr lang="zh-CN" altLang="en-US" sz="3200" dirty="0"/>
          </a:p>
        </p:txBody>
      </p:sp>
      <p:grpSp>
        <p:nvGrpSpPr>
          <p:cNvPr id="46" name="组合 45"/>
          <p:cNvGrpSpPr/>
          <p:nvPr/>
        </p:nvGrpSpPr>
        <p:grpSpPr>
          <a:xfrm>
            <a:off x="3226719" y="3089153"/>
            <a:ext cx="6605798" cy="152400"/>
            <a:chOff x="3226719" y="2997712"/>
            <a:chExt cx="6605798" cy="152400"/>
          </a:xfrm>
        </p:grpSpPr>
        <p:cxnSp>
          <p:nvCxnSpPr>
            <p:cNvPr id="38" name="直接箭头连接符 37"/>
            <p:cNvCxnSpPr/>
            <p:nvPr/>
          </p:nvCxnSpPr>
          <p:spPr>
            <a:xfrm>
              <a:off x="3236868" y="2997712"/>
              <a:ext cx="659564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箭头连接符 39"/>
            <p:cNvCxnSpPr/>
            <p:nvPr/>
          </p:nvCxnSpPr>
          <p:spPr>
            <a:xfrm flipH="1">
              <a:off x="3226719" y="3150112"/>
              <a:ext cx="659564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3" name="直接箭头连接符 42"/>
          <p:cNvCxnSpPr/>
          <p:nvPr/>
        </p:nvCxnSpPr>
        <p:spPr>
          <a:xfrm flipH="1">
            <a:off x="2119931" y="3474722"/>
            <a:ext cx="6339" cy="14937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05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92332" y="1163699"/>
            <a:ext cx="10829108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ts val="4200"/>
              </a:lnSpc>
            </a:pPr>
            <a:r>
              <a:rPr lang="zh-CN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销售</a:t>
            </a:r>
            <a:r>
              <a:rPr lang="zh-CN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方开具增值税发票时</a:t>
            </a:r>
            <a:r>
              <a:rPr lang="zh-CN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3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ts val="4200"/>
              </a:lnSpc>
            </a:pPr>
            <a:r>
              <a:rPr lang="zh-CN" altLang="zh-CN" sz="3200" dirty="0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发票</a:t>
            </a:r>
            <a:r>
              <a:rPr lang="zh-CN" altLang="zh-CN" sz="3200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内容应按照实际销售情况如实开具</a:t>
            </a:r>
            <a:r>
              <a:rPr lang="zh-CN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3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ts val="4200"/>
              </a:lnSpc>
            </a:pPr>
            <a:r>
              <a:rPr lang="zh-CN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不得</a:t>
            </a:r>
            <a:r>
              <a:rPr lang="zh-CN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根据购买方要求填开与实际交易不符的内容</a:t>
            </a:r>
            <a:r>
              <a:rPr lang="zh-CN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3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ts val="4200"/>
              </a:lnSpc>
            </a:pPr>
            <a:endParaRPr lang="en-US" altLang="zh-CN" sz="3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ts val="4200"/>
              </a:lnSpc>
            </a:pPr>
            <a:r>
              <a:rPr lang="zh-CN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销售</a:t>
            </a:r>
            <a:r>
              <a:rPr lang="zh-CN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方开具发票时，通过销售平台系统与增值税发票税控系统后台对接，导入相关信息开票的</a:t>
            </a:r>
            <a:r>
              <a:rPr lang="zh-CN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3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ts val="4200"/>
              </a:lnSpc>
            </a:pPr>
            <a:r>
              <a:rPr lang="zh-CN" altLang="zh-CN" sz="3200" dirty="0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系统</a:t>
            </a:r>
            <a:r>
              <a:rPr lang="zh-CN" altLang="zh-CN" sz="3200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导入的开票数据内容应与实际交易相符</a:t>
            </a:r>
            <a:r>
              <a:rPr lang="zh-CN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，如不相符应及时修改完善销售平台系统。</a:t>
            </a:r>
            <a:r>
              <a:rPr lang="en-US" altLang="zh-CN" sz="32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/>
            </a:r>
            <a:br>
              <a:rPr lang="en-US" altLang="zh-CN" sz="32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</a:br>
            <a:endParaRPr lang="zh-CN" altLang="en-US" sz="3200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32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Picture 3" descr="H:\税局徽章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6468" y="418200"/>
            <a:ext cx="1565883" cy="102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11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H="1">
            <a:off x="5" y="0"/>
            <a:ext cx="12193584" cy="6978746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87612" y="1329549"/>
            <a:ext cx="5385501" cy="52022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3200" dirty="0" smtClean="0">
                <a:solidFill>
                  <a:srgbClr val="D89917"/>
                </a:solidFill>
                <a:latin typeface="微软雅黑" pitchFamily="34" charset="-122"/>
                <a:ea typeface="微软雅黑" pitchFamily="34" charset="-122"/>
              </a:rPr>
              <a:t>不</a:t>
            </a:r>
            <a:r>
              <a:rPr lang="zh-CN" altLang="en-US" sz="3200" dirty="0">
                <a:solidFill>
                  <a:srgbClr val="D89917"/>
                </a:solidFill>
                <a:latin typeface="微软雅黑" pitchFamily="34" charset="-122"/>
                <a:ea typeface="微软雅黑" pitchFamily="34" charset="-122"/>
              </a:rPr>
              <a:t>需要填写纳税人识别号的</a:t>
            </a:r>
            <a:r>
              <a:rPr lang="zh-CN" altLang="en-US" sz="3200" dirty="0" smtClean="0">
                <a:solidFill>
                  <a:srgbClr val="D89917"/>
                </a:solidFill>
                <a:latin typeface="微软雅黑" pitchFamily="34" charset="-122"/>
                <a:ea typeface="微软雅黑" pitchFamily="34" charset="-122"/>
              </a:rPr>
              <a:t>情况</a:t>
            </a:r>
            <a:endParaRPr lang="en-US" altLang="zh-CN" sz="3200" dirty="0" smtClean="0">
              <a:solidFill>
                <a:srgbClr val="D89917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en-US" altLang="zh-CN" sz="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ts val="4200"/>
              </a:lnSpc>
            </a:pPr>
            <a:r>
              <a:rPr lang="zh-CN" altLang="en-US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购</a:t>
            </a:r>
            <a:r>
              <a:rPr lang="zh-CN" altLang="en-US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方为个人</a:t>
            </a:r>
            <a:endParaRPr lang="en-US" altLang="zh-CN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ts val="4200"/>
              </a:lnSpc>
            </a:pPr>
            <a:r>
              <a:rPr lang="zh-CN" altLang="en-US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购</a:t>
            </a:r>
            <a:r>
              <a:rPr lang="zh-CN" altLang="en-US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方为政府及事业单位中的非企业单位</a:t>
            </a:r>
            <a:endParaRPr lang="en-US" altLang="zh-CN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ts val="4200"/>
              </a:lnSpc>
            </a:pPr>
            <a:r>
              <a:rPr lang="zh-CN" altLang="en-US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购</a:t>
            </a:r>
            <a:r>
              <a:rPr lang="zh-CN" altLang="en-US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方为国外客户</a:t>
            </a:r>
            <a:endParaRPr lang="en-US" altLang="zh-CN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ts val="4200"/>
              </a:lnSpc>
            </a:pPr>
            <a:r>
              <a:rPr lang="zh-CN" altLang="en-US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发票</a:t>
            </a:r>
            <a:r>
              <a:rPr lang="zh-CN" altLang="en-US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上没有购买方识别号栏次的，如手工发票、定额发票等。</a:t>
            </a:r>
            <a:endParaRPr lang="en-US" altLang="zh-CN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34657" y="1323674"/>
            <a:ext cx="5385501" cy="4946499"/>
          </a:xfrm>
        </p:spPr>
        <p:txBody>
          <a:bodyPr>
            <a:normAutofit/>
          </a:bodyPr>
          <a:lstStyle/>
          <a:p>
            <a:pPr marL="0" indent="0">
              <a:lnSpc>
                <a:spcPts val="4200"/>
              </a:lnSpc>
              <a:buNone/>
            </a:pPr>
            <a:r>
              <a:rPr lang="zh-CN" altLang="en-US" sz="3200" dirty="0" smtClean="0">
                <a:solidFill>
                  <a:srgbClr val="D89917"/>
                </a:solidFill>
                <a:latin typeface="微软雅黑" pitchFamily="34" charset="-122"/>
                <a:ea typeface="微软雅黑" pitchFamily="34" charset="-122"/>
              </a:rPr>
              <a:t>提示提醒</a:t>
            </a:r>
            <a:endParaRPr lang="en-US" altLang="zh-CN" sz="900" dirty="0">
              <a:solidFill>
                <a:srgbClr val="D89917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ts val="4200"/>
              </a:lnSpc>
            </a:pPr>
            <a:r>
              <a:rPr lang="en-US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2017</a:t>
            </a:r>
            <a:r>
              <a:rPr lang="zh-CN" altLang="en-US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</a:t>
            </a:r>
            <a:r>
              <a:rPr lang="zh-CN" altLang="en-US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日后开具的普通发票，应填写但未填写纳税人识别号的，不得作为税收凭证。</a:t>
            </a:r>
            <a:endParaRPr lang="en-US" altLang="zh-CN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ts val="4200"/>
              </a:lnSpc>
            </a:pPr>
            <a:r>
              <a:rPr lang="zh-CN" altLang="en-US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普通</a:t>
            </a:r>
            <a:r>
              <a:rPr lang="zh-CN" altLang="en-US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发票对于是否填写联系地址和电话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，不作</a:t>
            </a:r>
            <a:r>
              <a:rPr lang="zh-CN" altLang="en-US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强制要求。</a:t>
            </a:r>
          </a:p>
          <a:p>
            <a:endParaRPr lang="zh-CN" altLang="en-US" dirty="0"/>
          </a:p>
        </p:txBody>
      </p:sp>
      <p:pic>
        <p:nvPicPr>
          <p:cNvPr id="28" name="Picture 3" descr="H:\税局徽章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9407" y="368607"/>
            <a:ext cx="1565883" cy="102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32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 flipH="1">
            <a:off x="795" y="5212279"/>
            <a:ext cx="12192000" cy="1645729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058217" y="3045002"/>
            <a:ext cx="1946240" cy="2087879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95" y="6712091"/>
            <a:ext cx="12192000" cy="1459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prstClr val="white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137502" y="3099096"/>
            <a:ext cx="1787669" cy="18235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12500" b="1" dirty="0" smtClean="0">
                <a:solidFill>
                  <a:prstClr val="white"/>
                </a:solidFill>
              </a:rPr>
              <a:t>二</a:t>
            </a:r>
            <a:endParaRPr kumimoji="1" lang="zh-CN" altLang="en-US" sz="12500" b="1" dirty="0">
              <a:solidFill>
                <a:prstClr val="white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576377" y="3456884"/>
            <a:ext cx="109618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51597B"/>
                </a:solidFill>
                <a:latin typeface="微软雅黑" pitchFamily="34" charset="-122"/>
              </a:rPr>
              <a:t>增值税简并税率</a:t>
            </a:r>
          </a:p>
        </p:txBody>
      </p:sp>
      <p:sp>
        <p:nvSpPr>
          <p:cNvPr id="30" name="矩形 29"/>
          <p:cNvSpPr/>
          <p:nvPr/>
        </p:nvSpPr>
        <p:spPr>
          <a:xfrm flipH="1">
            <a:off x="1002670" y="3045002"/>
            <a:ext cx="116507" cy="2087879"/>
          </a:xfrm>
          <a:prstGeom prst="rect">
            <a:avLst/>
          </a:prstGeom>
          <a:solidFill>
            <a:srgbClr val="ECBF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prstClr val="white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 flipH="1">
            <a:off x="886163" y="3045002"/>
            <a:ext cx="116507" cy="2087879"/>
          </a:xfrm>
          <a:prstGeom prst="rect">
            <a:avLst/>
          </a:prstGeom>
          <a:solidFill>
            <a:srgbClr val="67B2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 flipH="1">
            <a:off x="768873" y="3045002"/>
            <a:ext cx="116507" cy="2087879"/>
          </a:xfrm>
          <a:prstGeom prst="rect">
            <a:avLst/>
          </a:prstGeom>
          <a:solidFill>
            <a:srgbClr val="EE4B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prstClr val="white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 flipH="1">
            <a:off x="652366" y="3045002"/>
            <a:ext cx="116507" cy="2087879"/>
          </a:xfrm>
          <a:prstGeom prst="rect">
            <a:avLst/>
          </a:prstGeom>
          <a:solidFill>
            <a:srgbClr val="6BAF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prstClr val="white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 flipH="1">
            <a:off x="1" y="2"/>
            <a:ext cx="12192000" cy="2966943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prstClr val="white"/>
              </a:solidFill>
            </a:endParaRPr>
          </a:p>
        </p:txBody>
      </p:sp>
      <p:pic>
        <p:nvPicPr>
          <p:cNvPr id="12" name="Picture 3" descr="H:\税局徽章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6468" y="418200"/>
            <a:ext cx="1565883" cy="102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586761" y="5620214"/>
            <a:ext cx="6605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b="1" dirty="0" smtClean="0">
                <a:solidFill>
                  <a:schemeClr val="bg1"/>
                </a:solidFill>
              </a:rPr>
              <a:t>广州市海珠区国家税务局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4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H="1">
            <a:off x="0" y="-120746"/>
            <a:ext cx="12193585" cy="6978746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zh-CN" sz="4800" b="1" dirty="0" smtClean="0">
              <a:solidFill>
                <a:schemeClr val="bg1"/>
              </a:solidFill>
            </a:endParaRPr>
          </a:p>
          <a:p>
            <a:pPr algn="ctr"/>
            <a:r>
              <a:rPr kumimoji="1" lang="zh-CN" altLang="en-US" sz="4800" b="1" dirty="0" smtClean="0">
                <a:solidFill>
                  <a:schemeClr val="bg1"/>
                </a:solidFill>
              </a:rPr>
              <a:t>财政部 国家税务总局</a:t>
            </a:r>
            <a:endParaRPr kumimoji="1" lang="en-US" altLang="zh-CN" sz="4800" b="1" dirty="0" smtClean="0">
              <a:solidFill>
                <a:schemeClr val="bg1"/>
              </a:solidFill>
            </a:endParaRPr>
          </a:p>
          <a:p>
            <a:pPr algn="ctr"/>
            <a:endParaRPr kumimoji="1" lang="en-US" altLang="zh-CN" sz="800" b="1" dirty="0" smtClean="0">
              <a:solidFill>
                <a:schemeClr val="bg1"/>
              </a:solidFill>
            </a:endParaRPr>
          </a:p>
          <a:p>
            <a:pPr algn="ctr"/>
            <a:r>
              <a:rPr kumimoji="1" lang="zh-CN" altLang="en-US" sz="4800" b="1" dirty="0" smtClean="0">
                <a:solidFill>
                  <a:schemeClr val="bg1"/>
                </a:solidFill>
              </a:rPr>
              <a:t>关于简并征收增值税率有关政策的通知</a:t>
            </a:r>
            <a:endParaRPr kumimoji="1" lang="en-US" altLang="zh-CN" sz="4800" b="1" dirty="0" smtClean="0">
              <a:solidFill>
                <a:schemeClr val="bg1"/>
              </a:solidFill>
            </a:endParaRPr>
          </a:p>
          <a:p>
            <a:pPr algn="ctr"/>
            <a:endParaRPr kumimoji="1" lang="en-US" altLang="zh-CN" sz="800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sz="4800" b="1" dirty="0">
                <a:solidFill>
                  <a:schemeClr val="bg1"/>
                </a:solidFill>
              </a:rPr>
              <a:t>财税</a:t>
            </a:r>
            <a:r>
              <a:rPr lang="en-US" altLang="zh-CN" sz="4800" b="1" dirty="0">
                <a:solidFill>
                  <a:schemeClr val="bg1"/>
                </a:solidFill>
              </a:rPr>
              <a:t>〔2017〕37</a:t>
            </a:r>
            <a:r>
              <a:rPr lang="zh-CN" altLang="en-US" sz="4800" b="1" dirty="0">
                <a:solidFill>
                  <a:schemeClr val="bg1"/>
                </a:solidFill>
              </a:rPr>
              <a:t>号</a:t>
            </a:r>
            <a:endParaRPr lang="en-US" altLang="zh-CN" sz="4800" b="1" dirty="0">
              <a:solidFill>
                <a:schemeClr val="bg1"/>
              </a:solidFill>
            </a:endParaRPr>
          </a:p>
          <a:p>
            <a:pPr algn="ctr"/>
            <a:endParaRPr kumimoji="1" lang="zh-CN" altLang="en-US" sz="4800" dirty="0">
              <a:solidFill>
                <a:schemeClr val="bg1"/>
              </a:solidFill>
            </a:endParaRPr>
          </a:p>
        </p:txBody>
      </p:sp>
      <p:pic>
        <p:nvPicPr>
          <p:cNvPr id="4" name="Picture 3" descr="H:\税局徽章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6468" y="418200"/>
            <a:ext cx="1565883" cy="102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86761" y="5620214"/>
            <a:ext cx="6605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b="1" dirty="0" smtClean="0">
                <a:solidFill>
                  <a:schemeClr val="bg1"/>
                </a:solidFill>
              </a:rPr>
              <a:t>广州市海珠区国家税务局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40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H="1">
            <a:off x="0" y="-120746"/>
            <a:ext cx="12193585" cy="6978746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27" name="标题 1"/>
          <p:cNvSpPr txBox="1">
            <a:spLocks/>
          </p:cNvSpPr>
          <p:nvPr/>
        </p:nvSpPr>
        <p:spPr>
          <a:xfrm>
            <a:off x="35630" y="274638"/>
            <a:ext cx="10974229" cy="1143000"/>
          </a:xfrm>
          <a:prstGeom prst="rect">
            <a:avLst/>
          </a:prstGeom>
        </p:spPr>
        <p:txBody>
          <a:bodyPr/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b="1" dirty="0" smtClean="0">
                <a:solidFill>
                  <a:schemeClr val="bg1"/>
                </a:solidFill>
                <a:latin typeface="+mj-ea"/>
              </a:rPr>
              <a:t>纳税人购进</a:t>
            </a:r>
            <a:r>
              <a:rPr lang="zh-CN" altLang="en-US" sz="4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ea"/>
              </a:rPr>
              <a:t>农产品</a:t>
            </a:r>
            <a:r>
              <a:rPr lang="zh-CN" altLang="en-US" sz="4800" b="1" dirty="0" smtClean="0">
                <a:solidFill>
                  <a:schemeClr val="bg1"/>
                </a:solidFill>
                <a:latin typeface="+mj-ea"/>
              </a:rPr>
              <a:t>抵扣进项税额</a:t>
            </a:r>
            <a:endParaRPr lang="zh-CN" altLang="en-US" sz="48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9681" y="1731147"/>
            <a:ext cx="392313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/>
                </a:solidFill>
              </a:rPr>
              <a:t>取得一般纳税人开具的专票或海关缴款</a:t>
            </a:r>
            <a:r>
              <a:rPr lang="zh-CN" altLang="en-US" sz="3200" dirty="0" smtClean="0">
                <a:solidFill>
                  <a:schemeClr val="bg1"/>
                </a:solidFill>
              </a:rPr>
              <a:t>书</a:t>
            </a:r>
            <a:endParaRPr lang="en-US" altLang="zh-CN" sz="3200" dirty="0" smtClean="0">
              <a:solidFill>
                <a:schemeClr val="bg1"/>
              </a:solidFill>
            </a:endParaRPr>
          </a:p>
          <a:p>
            <a:pPr lvl="0"/>
            <a:endParaRPr lang="en-US" altLang="zh-CN" sz="2800" dirty="0">
              <a:solidFill>
                <a:schemeClr val="bg1"/>
              </a:solidFill>
            </a:endParaRPr>
          </a:p>
          <a:p>
            <a:r>
              <a:rPr lang="zh-CN" altLang="en-US" sz="3200" dirty="0">
                <a:solidFill>
                  <a:schemeClr val="bg1"/>
                </a:solidFill>
              </a:rPr>
              <a:t>从小规模纳税人取得专</a:t>
            </a:r>
            <a:r>
              <a:rPr lang="zh-CN" altLang="en-US" sz="3200" dirty="0" smtClean="0">
                <a:solidFill>
                  <a:schemeClr val="bg1"/>
                </a:solidFill>
              </a:rPr>
              <a:t>票</a:t>
            </a:r>
            <a:endParaRPr lang="zh-CN" altLang="en-US" sz="2800" dirty="0">
              <a:solidFill>
                <a:schemeClr val="bg1"/>
              </a:solidFill>
            </a:endParaRPr>
          </a:p>
          <a:p>
            <a:pPr lvl="0"/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3200" dirty="0">
                <a:solidFill>
                  <a:schemeClr val="bg1"/>
                </a:solidFill>
              </a:rPr>
              <a:t>取得（开具）农产品销售发票或收购发票</a:t>
            </a:r>
          </a:p>
          <a:p>
            <a:pPr lvl="0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22745" y="1870891"/>
            <a:ext cx="6061165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/>
                </a:solidFill>
              </a:rPr>
              <a:t>以注明的增值税额为进项</a:t>
            </a:r>
            <a:r>
              <a:rPr lang="zh-CN" altLang="en-US" sz="3200" dirty="0" smtClean="0">
                <a:solidFill>
                  <a:schemeClr val="bg1"/>
                </a:solidFill>
              </a:rPr>
              <a:t>税额</a:t>
            </a:r>
            <a:endParaRPr lang="en-US" altLang="zh-CN" sz="3200" dirty="0" smtClean="0">
              <a:solidFill>
                <a:schemeClr val="bg1"/>
              </a:solidFill>
            </a:endParaRPr>
          </a:p>
          <a:p>
            <a:pPr lvl="0"/>
            <a:endParaRPr lang="en-US" altLang="zh-CN" sz="3200" dirty="0" smtClean="0">
              <a:solidFill>
                <a:schemeClr val="bg1"/>
              </a:solidFill>
            </a:endParaRPr>
          </a:p>
          <a:p>
            <a:pPr lvl="0"/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zh-CN" altLang="en-US" sz="3200" dirty="0">
                <a:solidFill>
                  <a:schemeClr val="bg1"/>
                </a:solidFill>
              </a:rPr>
              <a:t>以专票上注明的金额和</a:t>
            </a:r>
            <a:r>
              <a:rPr lang="en-US" altLang="zh-CN" sz="3200" dirty="0">
                <a:solidFill>
                  <a:schemeClr val="bg1"/>
                </a:solidFill>
              </a:rPr>
              <a:t>11%</a:t>
            </a:r>
            <a:r>
              <a:rPr lang="zh-CN" altLang="en-US" sz="3200" dirty="0">
                <a:solidFill>
                  <a:schemeClr val="bg1"/>
                </a:solidFill>
              </a:rPr>
              <a:t>的扣除率计算进项</a:t>
            </a:r>
            <a:r>
              <a:rPr lang="zh-CN" altLang="en-US" sz="3200" dirty="0" smtClean="0">
                <a:solidFill>
                  <a:schemeClr val="bg1"/>
                </a:solidFill>
              </a:rPr>
              <a:t>税额</a:t>
            </a:r>
            <a:endParaRPr lang="en-US" altLang="zh-CN" sz="3200" dirty="0" smtClean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zh-CN" altLang="en-US" sz="800" dirty="0">
              <a:solidFill>
                <a:schemeClr val="bg1"/>
              </a:solidFill>
            </a:endParaRPr>
          </a:p>
          <a:p>
            <a:r>
              <a:rPr lang="zh-CN" altLang="en-US" sz="3200" dirty="0">
                <a:solidFill>
                  <a:schemeClr val="bg1"/>
                </a:solidFill>
              </a:rPr>
              <a:t>以发票上注明的农产品买价和</a:t>
            </a:r>
            <a:r>
              <a:rPr lang="en-US" altLang="zh-CN" sz="3200" dirty="0">
                <a:solidFill>
                  <a:schemeClr val="bg1"/>
                </a:solidFill>
              </a:rPr>
              <a:t>11%</a:t>
            </a:r>
            <a:r>
              <a:rPr lang="zh-CN" altLang="en-US" sz="3200" dirty="0">
                <a:solidFill>
                  <a:schemeClr val="bg1"/>
                </a:solidFill>
              </a:rPr>
              <a:t>的扣除率计算进项</a:t>
            </a:r>
            <a:r>
              <a:rPr lang="zh-CN" altLang="en-US" sz="3200" dirty="0" smtClean="0">
                <a:solidFill>
                  <a:schemeClr val="bg1"/>
                </a:solidFill>
              </a:rPr>
              <a:t>税额</a:t>
            </a:r>
            <a:endParaRPr lang="zh-CN" altLang="en-US" sz="3200" dirty="0"/>
          </a:p>
        </p:txBody>
      </p:sp>
      <p:sp>
        <p:nvSpPr>
          <p:cNvPr id="7" name="右箭头 6"/>
          <p:cNvSpPr/>
          <p:nvPr/>
        </p:nvSpPr>
        <p:spPr>
          <a:xfrm>
            <a:off x="4531389" y="2129248"/>
            <a:ext cx="989933" cy="352697"/>
          </a:xfrm>
          <a:prstGeom prst="rightArrow">
            <a:avLst/>
          </a:prstGeom>
          <a:solidFill>
            <a:schemeClr val="bg1"/>
          </a:solidFill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右箭头 10"/>
          <p:cNvSpPr/>
          <p:nvPr/>
        </p:nvSpPr>
        <p:spPr>
          <a:xfrm>
            <a:off x="4532812" y="3587370"/>
            <a:ext cx="989933" cy="352697"/>
          </a:xfrm>
          <a:prstGeom prst="rightArrow">
            <a:avLst/>
          </a:prstGeom>
          <a:solidFill>
            <a:schemeClr val="bg1"/>
          </a:solidFill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右箭头 11"/>
          <p:cNvSpPr/>
          <p:nvPr/>
        </p:nvSpPr>
        <p:spPr>
          <a:xfrm>
            <a:off x="4531388" y="5011786"/>
            <a:ext cx="989933" cy="352697"/>
          </a:xfrm>
          <a:prstGeom prst="rightArrow">
            <a:avLst/>
          </a:prstGeom>
          <a:solidFill>
            <a:schemeClr val="bg1"/>
          </a:solidFill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Picture 3" descr="H:\税局徽章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976" y="389128"/>
            <a:ext cx="1315939" cy="85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32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H="1">
            <a:off x="0" y="0"/>
            <a:ext cx="12174580" cy="7001692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pic>
        <p:nvPicPr>
          <p:cNvPr id="8" name="Picture 3" descr="H:\税局徽章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976" y="389128"/>
            <a:ext cx="1315939" cy="85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623472" y="245340"/>
            <a:ext cx="10974229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b="1" dirty="0" smtClean="0">
                <a:solidFill>
                  <a:schemeClr val="bg1"/>
                </a:solidFill>
                <a:latin typeface="+mj-ea"/>
              </a:rPr>
              <a:t>特别规定</a:t>
            </a:r>
            <a:endParaRPr lang="zh-CN" altLang="en-US" sz="48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3472" y="981069"/>
            <a:ext cx="10376734" cy="5858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ts val="4200"/>
              </a:lnSpc>
              <a:buFont typeface="Arial" panose="020B0604020202020204" pitchFamily="34" charset="0"/>
              <a:buChar char="•"/>
            </a:pPr>
            <a:r>
              <a:rPr lang="zh-CN" altLang="en-US" sz="3200" b="1" dirty="0" smtClean="0">
                <a:solidFill>
                  <a:schemeClr val="bg1"/>
                </a:solidFill>
              </a:rPr>
              <a:t>从</a:t>
            </a:r>
            <a:r>
              <a:rPr lang="zh-CN" altLang="en-US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批发、零售环节</a:t>
            </a:r>
            <a:r>
              <a:rPr lang="zh-CN" altLang="en-US" sz="3200" dirty="0">
                <a:solidFill>
                  <a:schemeClr val="bg1"/>
                </a:solidFill>
              </a:rPr>
              <a:t>购进使用免征增值税政策的蔬菜</a:t>
            </a:r>
            <a:r>
              <a:rPr lang="zh-CN" altLang="en-US" sz="3200" dirty="0" smtClean="0">
                <a:solidFill>
                  <a:schemeClr val="bg1"/>
                </a:solidFill>
              </a:rPr>
              <a:t>、部分</a:t>
            </a:r>
            <a:r>
              <a:rPr lang="zh-CN" altLang="en-US" sz="3200" dirty="0">
                <a:solidFill>
                  <a:schemeClr val="bg1"/>
                </a:solidFill>
              </a:rPr>
              <a:t>鲜活肉蛋而取得的普通发票</a:t>
            </a:r>
            <a:r>
              <a:rPr lang="zh-CN" altLang="en-US" sz="3200" dirty="0" smtClean="0">
                <a:solidFill>
                  <a:schemeClr val="bg1"/>
                </a:solidFill>
              </a:rPr>
              <a:t>，不得</a:t>
            </a:r>
            <a:r>
              <a:rPr lang="zh-CN" altLang="en-US" sz="3200" dirty="0">
                <a:solidFill>
                  <a:schemeClr val="bg1"/>
                </a:solidFill>
              </a:rPr>
              <a:t>作为计算抵扣进项税额的</a:t>
            </a:r>
            <a:r>
              <a:rPr lang="zh-CN" altLang="en-US" sz="3200" dirty="0" smtClean="0">
                <a:solidFill>
                  <a:schemeClr val="bg1"/>
                </a:solidFill>
              </a:rPr>
              <a:t>凭证。</a:t>
            </a:r>
            <a:endParaRPr lang="en-US" altLang="zh-CN" sz="3200" dirty="0" smtClean="0">
              <a:solidFill>
                <a:schemeClr val="bg1"/>
              </a:solidFill>
            </a:endParaRPr>
          </a:p>
          <a:p>
            <a:pPr marL="857250" lvl="0" indent="-857250">
              <a:lnSpc>
                <a:spcPts val="2000"/>
              </a:lnSpc>
              <a:buFont typeface="Arial" panose="020B0604020202020204" pitchFamily="34" charset="0"/>
              <a:buChar char="•"/>
            </a:pPr>
            <a:endParaRPr lang="en-US" altLang="zh-CN" sz="6600" dirty="0" smtClean="0">
              <a:solidFill>
                <a:schemeClr val="bg1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zh-CN" altLang="en-US" sz="8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ts val="4200"/>
              </a:lnSpc>
              <a:buFont typeface="Arial" panose="020B0604020202020204" pitchFamily="34" charset="0"/>
              <a:buChar char="•"/>
            </a:pPr>
            <a:r>
              <a:rPr lang="zh-CN" altLang="en-US" sz="3200" dirty="0">
                <a:solidFill>
                  <a:schemeClr val="bg1"/>
                </a:solidFill>
              </a:rPr>
              <a:t>纳税人购进农产品既用于生产销售或委托受托加工</a:t>
            </a:r>
            <a:r>
              <a:rPr lang="en-US" altLang="zh-CN" sz="3200" dirty="0">
                <a:solidFill>
                  <a:schemeClr val="bg1"/>
                </a:solidFill>
              </a:rPr>
              <a:t>17%</a:t>
            </a:r>
            <a:r>
              <a:rPr lang="zh-CN" altLang="en-US" sz="3200" dirty="0">
                <a:solidFill>
                  <a:schemeClr val="bg1"/>
                </a:solidFill>
              </a:rPr>
              <a:t>税率货物又用于生产销售其他货物服务的</a:t>
            </a:r>
            <a:r>
              <a:rPr lang="zh-CN" altLang="en-US" sz="3200" dirty="0" smtClean="0">
                <a:solidFill>
                  <a:schemeClr val="bg1"/>
                </a:solidFill>
              </a:rPr>
              <a:t>，应当</a:t>
            </a:r>
            <a:r>
              <a:rPr lang="zh-CN" altLang="en-US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分别</a:t>
            </a:r>
            <a:r>
              <a:rPr lang="zh-CN" altLang="en-US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核算</a:t>
            </a:r>
            <a:r>
              <a:rPr lang="zh-CN" altLang="en-US" sz="3200" dirty="0" smtClean="0">
                <a:solidFill>
                  <a:schemeClr val="bg1"/>
                </a:solidFill>
              </a:rPr>
              <a:t>进项</a:t>
            </a:r>
            <a:r>
              <a:rPr lang="zh-CN" altLang="en-US" sz="3200" dirty="0">
                <a:solidFill>
                  <a:schemeClr val="bg1"/>
                </a:solidFill>
              </a:rPr>
              <a:t>税额</a:t>
            </a:r>
            <a:r>
              <a:rPr lang="zh-CN" altLang="en-US" sz="3200" dirty="0" smtClean="0">
                <a:solidFill>
                  <a:schemeClr val="bg1"/>
                </a:solidFill>
              </a:rPr>
              <a:t>。</a:t>
            </a:r>
            <a:endParaRPr lang="en-US" altLang="zh-CN" sz="3200" dirty="0" smtClean="0">
              <a:solidFill>
                <a:schemeClr val="bg1"/>
              </a:solidFill>
            </a:endParaRPr>
          </a:p>
          <a:p>
            <a:pPr marL="457200" lvl="0" indent="-457200">
              <a:lnSpc>
                <a:spcPts val="4200"/>
              </a:lnSpc>
              <a:buFont typeface="Arial" panose="020B0604020202020204" pitchFamily="34" charset="0"/>
              <a:buChar char="•"/>
            </a:pPr>
            <a:endParaRPr lang="zh-CN" altLang="en-US" sz="32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ts val="4200"/>
              </a:lnSpc>
              <a:buFont typeface="Arial" panose="020B0604020202020204" pitchFamily="34" charset="0"/>
              <a:buChar char="•"/>
            </a:pPr>
            <a:r>
              <a:rPr lang="zh-CN" altLang="en-US" sz="3200" dirty="0">
                <a:solidFill>
                  <a:schemeClr val="bg1"/>
                </a:solidFill>
              </a:rPr>
              <a:t>营业税改征增值税试点期间，纳税人购进用于生产销售或委托受托加工</a:t>
            </a:r>
            <a:r>
              <a:rPr lang="en-US" altLang="zh-CN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17%</a:t>
            </a:r>
            <a:r>
              <a:rPr lang="zh-CN" altLang="en-US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税率货物</a:t>
            </a:r>
            <a:r>
              <a:rPr lang="zh-CN" altLang="en-US" sz="3200" dirty="0">
                <a:solidFill>
                  <a:schemeClr val="bg1"/>
                </a:solidFill>
              </a:rPr>
              <a:t>的</a:t>
            </a:r>
            <a:r>
              <a:rPr lang="zh-CN" altLang="en-US" sz="3200" dirty="0" smtClean="0">
                <a:solidFill>
                  <a:schemeClr val="bg1"/>
                </a:solidFill>
              </a:rPr>
              <a:t>农产品</a:t>
            </a:r>
            <a:r>
              <a:rPr lang="zh-CN" altLang="en-US" sz="3200" dirty="0">
                <a:solidFill>
                  <a:schemeClr val="bg1"/>
                </a:solidFill>
              </a:rPr>
              <a:t>，</a:t>
            </a:r>
            <a:r>
              <a:rPr lang="zh-CN" altLang="en-US" sz="3200" dirty="0" smtClean="0">
                <a:solidFill>
                  <a:schemeClr val="bg1"/>
                </a:solidFill>
              </a:rPr>
              <a:t>维持</a:t>
            </a:r>
            <a:r>
              <a:rPr lang="zh-CN" altLang="en-US" sz="3200" dirty="0">
                <a:solidFill>
                  <a:schemeClr val="bg1"/>
                </a:solidFill>
              </a:rPr>
              <a:t>原扣除力度不变。</a:t>
            </a:r>
          </a:p>
        </p:txBody>
      </p:sp>
    </p:spTree>
    <p:extLst>
      <p:ext uri="{BB962C8B-B14F-4D97-AF65-F5344CB8AC3E}">
        <p14:creationId xmlns:p14="http://schemas.microsoft.com/office/powerpoint/2010/main" val="361332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flipH="1">
            <a:off x="0" y="0"/>
            <a:ext cx="12174580" cy="7001692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维持原扣除力度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14771512"/>
              </p:ext>
            </p:extLst>
          </p:nvPr>
        </p:nvGraphicFramePr>
        <p:xfrm>
          <a:off x="623474" y="1776551"/>
          <a:ext cx="10960437" cy="2041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右箭头 11"/>
          <p:cNvSpPr/>
          <p:nvPr/>
        </p:nvSpPr>
        <p:spPr>
          <a:xfrm>
            <a:off x="5159456" y="2600908"/>
            <a:ext cx="1920463" cy="540060"/>
          </a:xfrm>
          <a:prstGeom prst="rightArrow">
            <a:avLst/>
          </a:prstGeom>
          <a:solidFill>
            <a:schemeClr val="bg1"/>
          </a:solidFill>
          <a:ln>
            <a:solidFill>
              <a:srgbClr val="D899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srgbClr val="FFFF00"/>
              </a:solidFill>
            </a:endParaRPr>
          </a:p>
        </p:txBody>
      </p:sp>
      <p:graphicFrame>
        <p:nvGraphicFramePr>
          <p:cNvPr id="13" name="内容占位符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84808707"/>
              </p:ext>
            </p:extLst>
          </p:nvPr>
        </p:nvGraphicFramePr>
        <p:xfrm>
          <a:off x="623475" y="4293098"/>
          <a:ext cx="10960435" cy="20946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4" name="右箭头 13"/>
          <p:cNvSpPr/>
          <p:nvPr/>
        </p:nvSpPr>
        <p:spPr>
          <a:xfrm>
            <a:off x="5272088" y="4869160"/>
            <a:ext cx="1920463" cy="576064"/>
          </a:xfrm>
          <a:prstGeom prst="rightArrow">
            <a:avLst/>
          </a:prstGeom>
          <a:solidFill>
            <a:schemeClr val="bg1"/>
          </a:solidFill>
          <a:ln>
            <a:solidFill>
              <a:srgbClr val="D899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srgbClr val="FFFF00"/>
              </a:solidFill>
            </a:endParaRPr>
          </a:p>
        </p:txBody>
      </p:sp>
      <p:pic>
        <p:nvPicPr>
          <p:cNvPr id="8" name="Picture 3" descr="H:\税局徽章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976" y="389128"/>
            <a:ext cx="1315939" cy="85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38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 flipH="1">
            <a:off x="-2" y="-26128"/>
            <a:ext cx="12174586" cy="7001692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graphicFrame>
        <p:nvGraphicFramePr>
          <p:cNvPr id="10" name="内容占位符 9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82053503"/>
              </p:ext>
            </p:extLst>
          </p:nvPr>
        </p:nvGraphicFramePr>
        <p:xfrm>
          <a:off x="57867" y="1967387"/>
          <a:ext cx="5830389" cy="4997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内容占位符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33143504"/>
              </p:ext>
            </p:extLst>
          </p:nvPr>
        </p:nvGraphicFramePr>
        <p:xfrm>
          <a:off x="6199187" y="1934730"/>
          <a:ext cx="5609635" cy="4997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4" name="圆角矩形 13"/>
          <p:cNvSpPr/>
          <p:nvPr/>
        </p:nvSpPr>
        <p:spPr>
          <a:xfrm>
            <a:off x="-2" y="-121218"/>
            <a:ext cx="4897182" cy="1368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/>
            <a:r>
              <a:rPr lang="zh-CN" altLang="en-US" sz="4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分别核算的</a:t>
            </a:r>
            <a:r>
              <a:rPr lang="zh-CN" altLang="en-US" sz="4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</a:t>
            </a:r>
            <a:endParaRPr lang="en-US" altLang="zh-CN" sz="4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602162" y="818031"/>
            <a:ext cx="6891453" cy="1499353"/>
            <a:chOff x="1748078" y="-1130439"/>
            <a:chExt cx="1756601" cy="175660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9" name="椭圆 8"/>
            <p:cNvSpPr/>
            <p:nvPr/>
          </p:nvSpPr>
          <p:spPr>
            <a:xfrm>
              <a:off x="1748078" y="-1130439"/>
              <a:ext cx="1756601" cy="1756601"/>
            </a:xfrm>
            <a:prstGeom prst="ellipse">
              <a:avLst/>
            </a:prstGeom>
            <a:sp3d contourW="12700" prstMaterial="clear">
              <a:bevelT w="177800" h="254000"/>
              <a:bevelB w="1524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1" name="椭圆 4"/>
            <p:cNvSpPr/>
            <p:nvPr/>
          </p:nvSpPr>
          <p:spPr>
            <a:xfrm>
              <a:off x="2038669" y="-873192"/>
              <a:ext cx="1242105" cy="124210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96672" tIns="41910" rIns="96672" bIns="41910" numCol="1" spcCol="1270" anchor="ctr" anchorCtr="0">
              <a:noAutofit/>
            </a:bodyPr>
            <a:lstStyle/>
            <a:p>
              <a:pPr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600" dirty="0">
                  <a:solidFill>
                    <a:schemeClr val="bg1"/>
                  </a:solidFill>
                </a:rPr>
                <a:t>用于生产销售或委托受托加工</a:t>
              </a:r>
              <a:r>
                <a:rPr lang="en-US" altLang="zh-CN" sz="3600" dirty="0">
                  <a:solidFill>
                    <a:schemeClr val="bg1"/>
                  </a:solidFill>
                </a:rPr>
                <a:t>17%</a:t>
              </a:r>
              <a:r>
                <a:rPr lang="zh-CN" altLang="en-US" sz="3600" dirty="0">
                  <a:solidFill>
                    <a:schemeClr val="bg1"/>
                  </a:solidFill>
                </a:rPr>
                <a:t>税率</a:t>
              </a:r>
              <a:r>
                <a:rPr lang="zh-CN" altLang="en-US" sz="3600" dirty="0" smtClean="0">
                  <a:solidFill>
                    <a:schemeClr val="bg1"/>
                  </a:solidFill>
                </a:rPr>
                <a:t>货物</a:t>
              </a:r>
              <a:endParaRPr lang="en-US" altLang="zh-CN" sz="36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6303691" y="3670016"/>
            <a:ext cx="19259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不分别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核算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6295" y="3474394"/>
            <a:ext cx="14625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分别</a:t>
            </a:r>
            <a:endParaRPr lang="en-US" altLang="zh-CN" sz="3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核算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Picture 3" descr="H:\税局徽章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976" y="389128"/>
            <a:ext cx="1315939" cy="85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226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 flipH="1">
            <a:off x="795" y="5212279"/>
            <a:ext cx="12192000" cy="1645729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29" name="矩形 28"/>
          <p:cNvSpPr/>
          <p:nvPr/>
        </p:nvSpPr>
        <p:spPr>
          <a:xfrm>
            <a:off x="1058217" y="2966945"/>
            <a:ext cx="1764064" cy="2087879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22" name="矩形 21"/>
          <p:cNvSpPr/>
          <p:nvPr/>
        </p:nvSpPr>
        <p:spPr>
          <a:xfrm>
            <a:off x="795" y="6712091"/>
            <a:ext cx="12192000" cy="1459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119177" y="3099094"/>
            <a:ext cx="1787669" cy="18235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12500" b="1" dirty="0" smtClean="0">
                <a:solidFill>
                  <a:schemeClr val="bg1"/>
                </a:solidFill>
              </a:rPr>
              <a:t>三</a:t>
            </a:r>
            <a:endParaRPr kumimoji="1" lang="zh-CN" altLang="en-US" sz="12500" b="1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525452" y="3358017"/>
            <a:ext cx="67505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6400" b="1" dirty="0" smtClean="0">
                <a:solidFill>
                  <a:srgbClr val="51597B"/>
                </a:solidFill>
              </a:rPr>
              <a:t>六项延期优惠政策</a:t>
            </a:r>
            <a:endParaRPr kumimoji="1" lang="zh-CN" altLang="en-US" sz="6400" b="1" dirty="0">
              <a:solidFill>
                <a:srgbClr val="51597B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 flipH="1">
            <a:off x="1002670" y="2966945"/>
            <a:ext cx="116507" cy="2087879"/>
          </a:xfrm>
          <a:prstGeom prst="rect">
            <a:avLst/>
          </a:prstGeom>
          <a:solidFill>
            <a:srgbClr val="ECBF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1" name="矩形 30"/>
          <p:cNvSpPr/>
          <p:nvPr/>
        </p:nvSpPr>
        <p:spPr>
          <a:xfrm flipH="1">
            <a:off x="886163" y="2966945"/>
            <a:ext cx="116507" cy="2087879"/>
          </a:xfrm>
          <a:prstGeom prst="rect">
            <a:avLst/>
          </a:prstGeom>
          <a:solidFill>
            <a:srgbClr val="67B2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2" name="矩形 31"/>
          <p:cNvSpPr/>
          <p:nvPr/>
        </p:nvSpPr>
        <p:spPr>
          <a:xfrm flipH="1">
            <a:off x="768873" y="2966945"/>
            <a:ext cx="116507" cy="2087879"/>
          </a:xfrm>
          <a:prstGeom prst="rect">
            <a:avLst/>
          </a:prstGeom>
          <a:solidFill>
            <a:srgbClr val="EE4B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3" name="矩形 32"/>
          <p:cNvSpPr/>
          <p:nvPr/>
        </p:nvSpPr>
        <p:spPr>
          <a:xfrm flipH="1">
            <a:off x="652366" y="2966945"/>
            <a:ext cx="116507" cy="2087879"/>
          </a:xfrm>
          <a:prstGeom prst="rect">
            <a:avLst/>
          </a:prstGeom>
          <a:solidFill>
            <a:srgbClr val="6BAF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4" name="矩形 33"/>
          <p:cNvSpPr/>
          <p:nvPr/>
        </p:nvSpPr>
        <p:spPr>
          <a:xfrm flipH="1">
            <a:off x="795" y="2"/>
            <a:ext cx="12192000" cy="2820708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pic>
        <p:nvPicPr>
          <p:cNvPr id="12" name="Picture 3" descr="H:\税局徽章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976" y="389128"/>
            <a:ext cx="1315939" cy="85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586761" y="5620214"/>
            <a:ext cx="6605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b="1" dirty="0" smtClean="0">
                <a:solidFill>
                  <a:schemeClr val="bg1"/>
                </a:solidFill>
              </a:rPr>
              <a:t>广州市海珠区国家税务局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8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7073834" y="1458133"/>
            <a:ext cx="5192794" cy="1323439"/>
            <a:chOff x="2111236" y="1718464"/>
            <a:chExt cx="5192793" cy="1323439"/>
          </a:xfrm>
        </p:grpSpPr>
        <p:sp>
          <p:nvSpPr>
            <p:cNvPr id="2" name="矩形 1"/>
            <p:cNvSpPr/>
            <p:nvPr/>
          </p:nvSpPr>
          <p:spPr>
            <a:xfrm>
              <a:off x="2171146" y="1718464"/>
              <a:ext cx="4776713" cy="1164117"/>
            </a:xfrm>
            <a:prstGeom prst="rect">
              <a:avLst/>
            </a:prstGeom>
            <a:solidFill>
              <a:srgbClr val="6BAFD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grpSp>
          <p:nvGrpSpPr>
            <p:cNvPr id="17" name="组 16"/>
            <p:cNvGrpSpPr/>
            <p:nvPr/>
          </p:nvGrpSpPr>
          <p:grpSpPr>
            <a:xfrm>
              <a:off x="2111236" y="1718464"/>
              <a:ext cx="5192793" cy="1323439"/>
              <a:chOff x="107341" y="-11728"/>
              <a:chExt cx="3894595" cy="110286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07341" y="-11728"/>
                <a:ext cx="565299" cy="11028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altLang="zh-CN" sz="80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16" name="文本框 8"/>
              <p:cNvSpPr txBox="1"/>
              <p:nvPr/>
            </p:nvSpPr>
            <p:spPr>
              <a:xfrm>
                <a:off x="668850" y="229664"/>
                <a:ext cx="3333086" cy="589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4000" b="1" dirty="0" smtClean="0">
                    <a:solidFill>
                      <a:srgbClr val="FFFFFF"/>
                    </a:solidFill>
                    <a:latin typeface="Century Gothic"/>
                    <a:ea typeface="微软雅黑"/>
                  </a:rPr>
                  <a:t>减半计征</a:t>
                </a:r>
                <a:endParaRPr lang="zh-CN" altLang="en-US" sz="4000" b="1" dirty="0">
                  <a:solidFill>
                    <a:srgbClr val="FFFFFF"/>
                  </a:solidFill>
                  <a:latin typeface="Century Gothic"/>
                  <a:ea typeface="微软雅黑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141069" y="3246041"/>
            <a:ext cx="5324477" cy="1355336"/>
            <a:chOff x="3090827" y="3401067"/>
            <a:chExt cx="5324478" cy="1355336"/>
          </a:xfrm>
        </p:grpSpPr>
        <p:sp>
          <p:nvSpPr>
            <p:cNvPr id="4" name="矩形 3"/>
            <p:cNvSpPr/>
            <p:nvPr/>
          </p:nvSpPr>
          <p:spPr>
            <a:xfrm>
              <a:off x="3097792" y="3401067"/>
              <a:ext cx="4776713" cy="1164117"/>
            </a:xfrm>
            <a:prstGeom prst="rect">
              <a:avLst/>
            </a:prstGeom>
            <a:solidFill>
              <a:srgbClr val="67B2B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grpSp>
          <p:nvGrpSpPr>
            <p:cNvPr id="18" name="组 17"/>
            <p:cNvGrpSpPr/>
            <p:nvPr/>
          </p:nvGrpSpPr>
          <p:grpSpPr>
            <a:xfrm>
              <a:off x="3090827" y="3432964"/>
              <a:ext cx="5324478" cy="1323439"/>
              <a:chOff x="1661334" y="1392901"/>
              <a:chExt cx="3993358" cy="1102866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1661334" y="1392901"/>
                <a:ext cx="565299" cy="11028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altLang="zh-CN" sz="8000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  <p:sp>
            <p:nvSpPr>
              <p:cNvPr id="21" name="文本框 8"/>
              <p:cNvSpPr txBox="1"/>
              <p:nvPr/>
            </p:nvSpPr>
            <p:spPr>
              <a:xfrm>
                <a:off x="2321606" y="1607712"/>
                <a:ext cx="3333086" cy="589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4000" b="1" dirty="0">
                    <a:solidFill>
                      <a:srgbClr val="FFFFFF"/>
                    </a:solidFill>
                  </a:rPr>
                  <a:t>依次</a:t>
                </a:r>
                <a:r>
                  <a:rPr lang="zh-CN" altLang="en-US" sz="4000" b="1" dirty="0" smtClean="0">
                    <a:solidFill>
                      <a:srgbClr val="FFFFFF"/>
                    </a:solidFill>
                  </a:rPr>
                  <a:t>扣除</a:t>
                </a:r>
                <a:endParaRPr lang="zh-CN" altLang="en-US" sz="4000" b="1" dirty="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7103734" y="4953735"/>
            <a:ext cx="5273837" cy="1622581"/>
            <a:chOff x="7461251" y="4648373"/>
            <a:chExt cx="5273838" cy="1622581"/>
          </a:xfrm>
        </p:grpSpPr>
        <p:sp>
          <p:nvSpPr>
            <p:cNvPr id="5" name="矩形 4"/>
            <p:cNvSpPr/>
            <p:nvPr/>
          </p:nvSpPr>
          <p:spPr>
            <a:xfrm>
              <a:off x="7478951" y="4662736"/>
              <a:ext cx="4776713" cy="1164117"/>
            </a:xfrm>
            <a:prstGeom prst="rect">
              <a:avLst/>
            </a:prstGeom>
            <a:solidFill>
              <a:srgbClr val="ECBF4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grpSp>
          <p:nvGrpSpPr>
            <p:cNvPr id="26" name="组 25"/>
            <p:cNvGrpSpPr/>
            <p:nvPr/>
          </p:nvGrpSpPr>
          <p:grpSpPr>
            <a:xfrm>
              <a:off x="7461251" y="4648373"/>
              <a:ext cx="5273838" cy="1622581"/>
              <a:chOff x="107341" y="-11728"/>
              <a:chExt cx="3955371" cy="1352151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107341" y="-11728"/>
                <a:ext cx="565298" cy="11028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altLang="zh-CN" sz="8000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  <p:sp>
            <p:nvSpPr>
              <p:cNvPr id="28" name="文本框 8"/>
              <p:cNvSpPr txBox="1"/>
              <p:nvPr/>
            </p:nvSpPr>
            <p:spPr>
              <a:xfrm>
                <a:off x="602304" y="1041249"/>
                <a:ext cx="3333086" cy="2991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endParaRPr lang="zh-CN" altLang="en-US" sz="1333" dirty="0">
                  <a:solidFill>
                    <a:srgbClr val="FFFFFF"/>
                  </a:solidFill>
                  <a:latin typeface="Century Gothic"/>
                  <a:ea typeface="微软雅黑"/>
                </a:endParaRPr>
              </a:p>
            </p:txBody>
          </p:sp>
          <p:sp>
            <p:nvSpPr>
              <p:cNvPr id="29" name="文本框 8"/>
              <p:cNvSpPr txBox="1"/>
              <p:nvPr/>
            </p:nvSpPr>
            <p:spPr>
              <a:xfrm>
                <a:off x="729626" y="296048"/>
                <a:ext cx="3333086" cy="589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4000" b="1" dirty="0">
                    <a:solidFill>
                      <a:srgbClr val="FFFFFF"/>
                    </a:solidFill>
                  </a:rPr>
                  <a:t>免征</a:t>
                </a:r>
                <a:r>
                  <a:rPr lang="zh-CN" altLang="en-US" sz="4000" b="1" dirty="0" smtClean="0">
                    <a:solidFill>
                      <a:srgbClr val="FFFFFF"/>
                    </a:solidFill>
                  </a:rPr>
                  <a:t>增值税</a:t>
                </a:r>
                <a:endParaRPr lang="zh-CN" altLang="en-US" sz="4000" b="1" dirty="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77" name="组合 76"/>
          <p:cNvGrpSpPr/>
          <p:nvPr/>
        </p:nvGrpSpPr>
        <p:grpSpPr>
          <a:xfrm>
            <a:off x="88178" y="2119846"/>
            <a:ext cx="6955750" cy="2789138"/>
            <a:chOff x="130485" y="1796681"/>
            <a:chExt cx="6955749" cy="2789138"/>
          </a:xfrm>
        </p:grpSpPr>
        <p:grpSp>
          <p:nvGrpSpPr>
            <p:cNvPr id="73" name="组合 72"/>
            <p:cNvGrpSpPr/>
            <p:nvPr/>
          </p:nvGrpSpPr>
          <p:grpSpPr>
            <a:xfrm rot="5400000">
              <a:off x="2695979" y="565487"/>
              <a:ext cx="1674513" cy="6366151"/>
              <a:chOff x="1857844" y="608238"/>
              <a:chExt cx="1674513" cy="6366151"/>
            </a:xfrm>
          </p:grpSpPr>
          <p:grpSp>
            <p:nvGrpSpPr>
              <p:cNvPr id="62" name="组合 61"/>
              <p:cNvGrpSpPr/>
              <p:nvPr/>
            </p:nvGrpSpPr>
            <p:grpSpPr>
              <a:xfrm>
                <a:off x="1857844" y="814017"/>
                <a:ext cx="1674513" cy="5975704"/>
                <a:chOff x="2454326" y="-12731"/>
                <a:chExt cx="1674513" cy="5975704"/>
              </a:xfrm>
            </p:grpSpPr>
            <p:grpSp>
              <p:nvGrpSpPr>
                <p:cNvPr id="49" name="组合 48"/>
                <p:cNvGrpSpPr/>
                <p:nvPr/>
              </p:nvGrpSpPr>
              <p:grpSpPr>
                <a:xfrm rot="16200000" flipV="1">
                  <a:off x="422688" y="2885340"/>
                  <a:ext cx="5836425" cy="84165"/>
                  <a:chOff x="0" y="3428999"/>
                  <a:chExt cx="12192000" cy="20298"/>
                </a:xfrm>
              </p:grpSpPr>
              <p:cxnSp>
                <p:nvCxnSpPr>
                  <p:cNvPr id="50" name="直接连接符 49"/>
                  <p:cNvCxnSpPr/>
                  <p:nvPr/>
                </p:nvCxnSpPr>
                <p:spPr>
                  <a:xfrm>
                    <a:off x="0" y="3445936"/>
                    <a:ext cx="12192000" cy="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直接连接符 50"/>
                  <p:cNvCxnSpPr>
                    <a:stCxn id="48" idx="0"/>
                  </p:cNvCxnSpPr>
                  <p:nvPr/>
                </p:nvCxnSpPr>
                <p:spPr>
                  <a:xfrm rot="16200000">
                    <a:off x="6215464" y="-2527237"/>
                    <a:ext cx="20298" cy="11932770"/>
                  </a:xfrm>
                  <a:prstGeom prst="line">
                    <a:avLst/>
                  </a:prstGeom>
                  <a:ln w="28575"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3" name="组合 42"/>
                <p:cNvGrpSpPr/>
                <p:nvPr/>
              </p:nvGrpSpPr>
              <p:grpSpPr>
                <a:xfrm>
                  <a:off x="2454326" y="2126070"/>
                  <a:ext cx="1661660" cy="1661660"/>
                  <a:chOff x="4056364" y="1384713"/>
                  <a:chExt cx="4088570" cy="4088570"/>
                </a:xfrm>
              </p:grpSpPr>
              <p:sp>
                <p:nvSpPr>
                  <p:cNvPr id="44" name="椭圆 43"/>
                  <p:cNvSpPr/>
                  <p:nvPr/>
                </p:nvSpPr>
                <p:spPr>
                  <a:xfrm>
                    <a:off x="4500033" y="1833033"/>
                    <a:ext cx="3191933" cy="3191933"/>
                  </a:xfrm>
                  <a:prstGeom prst="ellipse">
                    <a:avLst/>
                  </a:prstGeom>
                  <a:solidFill>
                    <a:srgbClr val="DB7051"/>
                  </a:solidFill>
                  <a:ln w="3810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45" name="同心圆 44"/>
                  <p:cNvSpPr/>
                  <p:nvPr/>
                </p:nvSpPr>
                <p:spPr>
                  <a:xfrm rot="10800000">
                    <a:off x="4056364" y="1384713"/>
                    <a:ext cx="4088570" cy="4088570"/>
                  </a:xfrm>
                  <a:prstGeom prst="donut">
                    <a:avLst>
                      <a:gd name="adj" fmla="val 14371"/>
                    </a:avLst>
                  </a:prstGeom>
                  <a:gradFill flip="none" rotWithShape="1">
                    <a:gsLst>
                      <a:gs pos="12000">
                        <a:schemeClr val="bg1">
                          <a:lumMod val="7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2700000" scaled="1"/>
                    <a:tileRect/>
                  </a:gradFill>
                  <a:ln w="15875">
                    <a:noFill/>
                  </a:ln>
                  <a:effectLst>
                    <a:outerShdw blurRad="165100" dist="88900" dir="5400000" algn="t" rotWithShape="0">
                      <a:prstClr val="black">
                        <a:alpha val="54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46" name="组合 45"/>
                <p:cNvGrpSpPr/>
                <p:nvPr/>
              </p:nvGrpSpPr>
              <p:grpSpPr>
                <a:xfrm>
                  <a:off x="2458106" y="4301313"/>
                  <a:ext cx="1661660" cy="1661660"/>
                  <a:chOff x="4056364" y="1384713"/>
                  <a:chExt cx="4088570" cy="4088570"/>
                </a:xfrm>
              </p:grpSpPr>
              <p:sp>
                <p:nvSpPr>
                  <p:cNvPr id="47" name="椭圆 46"/>
                  <p:cNvSpPr/>
                  <p:nvPr/>
                </p:nvSpPr>
                <p:spPr>
                  <a:xfrm>
                    <a:off x="4500033" y="1833033"/>
                    <a:ext cx="3191933" cy="3191933"/>
                  </a:xfrm>
                  <a:prstGeom prst="ellipse">
                    <a:avLst/>
                  </a:prstGeom>
                  <a:solidFill>
                    <a:srgbClr val="DB7051"/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entury Gothic"/>
                      <a:ea typeface="微软雅黑"/>
                    </a:endParaRPr>
                  </a:p>
                </p:txBody>
              </p:sp>
              <p:sp>
                <p:nvSpPr>
                  <p:cNvPr id="48" name="同心圆 47"/>
                  <p:cNvSpPr/>
                  <p:nvPr/>
                </p:nvSpPr>
                <p:spPr>
                  <a:xfrm rot="10800000">
                    <a:off x="4056364" y="1384713"/>
                    <a:ext cx="4088570" cy="4088570"/>
                  </a:xfrm>
                  <a:prstGeom prst="donut">
                    <a:avLst>
                      <a:gd name="adj" fmla="val 14371"/>
                    </a:avLst>
                  </a:prstGeom>
                  <a:gradFill flip="none" rotWithShape="1">
                    <a:gsLst>
                      <a:gs pos="12000">
                        <a:sysClr val="window" lastClr="FFFFFF">
                          <a:lumMod val="75000"/>
                        </a:sysClr>
                      </a:gs>
                      <a:gs pos="100000">
                        <a:sysClr val="window" lastClr="FFFFFF">
                          <a:shade val="100000"/>
                          <a:satMod val="115000"/>
                        </a:sysClr>
                      </a:gs>
                    </a:gsLst>
                    <a:lin ang="2700000" scaled="1"/>
                    <a:tileRect/>
                  </a:gradFill>
                  <a:ln w="15875" cap="flat" cmpd="sng" algn="ctr">
                    <a:noFill/>
                    <a:prstDash val="solid"/>
                    <a:miter lim="800000"/>
                  </a:ln>
                  <a:effectLst>
                    <a:outerShdw blurRad="165100" dist="88900" dir="5400000" algn="t" rotWithShape="0">
                      <a:prstClr val="black">
                        <a:alpha val="54000"/>
                      </a:prst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entury Gothic"/>
                      <a:ea typeface="微软雅黑"/>
                    </a:endParaRPr>
                  </a:p>
                </p:txBody>
              </p:sp>
            </p:grpSp>
            <p:grpSp>
              <p:nvGrpSpPr>
                <p:cNvPr id="54" name="组合 53"/>
                <p:cNvGrpSpPr/>
                <p:nvPr/>
              </p:nvGrpSpPr>
              <p:grpSpPr>
                <a:xfrm>
                  <a:off x="2467179" y="-12731"/>
                  <a:ext cx="1661660" cy="1661660"/>
                  <a:chOff x="4056364" y="1384713"/>
                  <a:chExt cx="4088570" cy="4088570"/>
                </a:xfrm>
              </p:grpSpPr>
              <p:sp>
                <p:nvSpPr>
                  <p:cNvPr id="55" name="椭圆 54"/>
                  <p:cNvSpPr/>
                  <p:nvPr/>
                </p:nvSpPr>
                <p:spPr>
                  <a:xfrm>
                    <a:off x="4617174" y="1949371"/>
                    <a:ext cx="3191932" cy="3191932"/>
                  </a:xfrm>
                  <a:prstGeom prst="ellipse">
                    <a:avLst/>
                  </a:prstGeom>
                  <a:solidFill>
                    <a:srgbClr val="DB7051"/>
                  </a:solidFill>
                  <a:ln w="3810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56" name="同心圆 55"/>
                  <p:cNvSpPr/>
                  <p:nvPr/>
                </p:nvSpPr>
                <p:spPr>
                  <a:xfrm rot="10800000">
                    <a:off x="4056364" y="1384713"/>
                    <a:ext cx="4088570" cy="4088570"/>
                  </a:xfrm>
                  <a:prstGeom prst="donut">
                    <a:avLst>
                      <a:gd name="adj" fmla="val 14371"/>
                    </a:avLst>
                  </a:prstGeom>
                  <a:gradFill flip="none" rotWithShape="1">
                    <a:gsLst>
                      <a:gs pos="12000">
                        <a:schemeClr val="bg1">
                          <a:lumMod val="7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2700000" scaled="1"/>
                    <a:tileRect/>
                  </a:gradFill>
                  <a:ln w="15875">
                    <a:noFill/>
                  </a:ln>
                  <a:effectLst>
                    <a:outerShdw blurRad="165100" dist="88900" dir="5400000" algn="t" rotWithShape="0">
                      <a:prstClr val="black">
                        <a:alpha val="54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53" name="矩形 52"/>
              <p:cNvSpPr/>
              <p:nvPr/>
            </p:nvSpPr>
            <p:spPr>
              <a:xfrm rot="16200000">
                <a:off x="1680426" y="1303358"/>
                <a:ext cx="197501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  <a:scene3d>
                  <a:camera prst="orthographicFront"/>
                  <a:lightRig rig="soft" dir="t">
                    <a:rot lat="0" lon="0" rev="10800000"/>
                  </a:lightRig>
                </a:scene3d>
                <a:sp3d>
                  <a:bevelT w="27940" h="12700"/>
                  <a:contourClr>
                    <a:srgbClr val="DDDDDD"/>
                  </a:contourClr>
                </a:sp3d>
              </a:bodyPr>
              <a:lstStyle/>
              <a:p>
                <a:pPr algn="ctr"/>
                <a:r>
                  <a:rPr lang="en-US" altLang="zh-CN" sz="3200" b="1" cap="none" spc="150" dirty="0" smtClean="0">
                    <a:ln w="11430"/>
                    <a:solidFill>
                      <a:srgbClr val="F8F8F8"/>
                    </a:solidFill>
                    <a:effectLst>
                      <a:outerShdw blurRad="25400" algn="tl" rotWithShape="0">
                        <a:srgbClr val="000000">
                          <a:alpha val="43000"/>
                        </a:srgbClr>
                      </a:outerShdw>
                    </a:effectLst>
                  </a:rPr>
                  <a:t>2019</a:t>
                </a:r>
                <a:endParaRPr lang="zh-CN" altLang="en-US" sz="3200" b="1" cap="none" spc="15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 rot="16200000">
                <a:off x="1699276" y="3461783"/>
                <a:ext cx="197501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  <a:scene3d>
                  <a:camera prst="orthographicFront"/>
                  <a:lightRig rig="soft" dir="t">
                    <a:rot lat="0" lon="0" rev="10800000"/>
                  </a:lightRig>
                </a:scene3d>
                <a:sp3d>
                  <a:bevelT w="27940" h="12700"/>
                  <a:contourClr>
                    <a:srgbClr val="DDDDDD"/>
                  </a:contourClr>
                </a:sp3d>
              </a:bodyPr>
              <a:lstStyle/>
              <a:p>
                <a:pPr algn="ctr"/>
                <a:r>
                  <a:rPr lang="en-US" altLang="zh-CN" sz="3200" b="1" cap="none" spc="150" dirty="0" smtClean="0">
                    <a:ln w="11430"/>
                    <a:solidFill>
                      <a:srgbClr val="F8F8F8"/>
                    </a:solidFill>
                    <a:effectLst>
                      <a:outerShdw blurRad="25400" algn="tl" rotWithShape="0">
                        <a:srgbClr val="000000">
                          <a:alpha val="43000"/>
                        </a:srgbClr>
                      </a:outerShdw>
                    </a:effectLst>
                  </a:rPr>
                  <a:t>2018</a:t>
                </a:r>
                <a:endParaRPr lang="zh-CN" altLang="en-US" sz="3200" b="1" cap="none" spc="15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 rot="16200000">
                <a:off x="1728765" y="5694494"/>
                <a:ext cx="197501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  <a:scene3d>
                  <a:camera prst="orthographicFront"/>
                  <a:lightRig rig="soft" dir="t">
                    <a:rot lat="0" lon="0" rev="10800000"/>
                  </a:lightRig>
                </a:scene3d>
                <a:sp3d>
                  <a:bevelT w="27940" h="12700"/>
                  <a:contourClr>
                    <a:srgbClr val="DDDDDD"/>
                  </a:contourClr>
                </a:sp3d>
              </a:bodyPr>
              <a:lstStyle/>
              <a:p>
                <a:pPr algn="ctr"/>
                <a:r>
                  <a:rPr lang="en-US" altLang="zh-CN" sz="3200" b="1" cap="none" spc="150" dirty="0" smtClean="0">
                    <a:ln w="11430"/>
                    <a:solidFill>
                      <a:srgbClr val="F8F8F8"/>
                    </a:solidFill>
                    <a:effectLst>
                      <a:outerShdw blurRad="25400" algn="tl" rotWithShape="0">
                        <a:srgbClr val="000000">
                          <a:alpha val="43000"/>
                        </a:srgbClr>
                      </a:outerShdw>
                    </a:effectLst>
                  </a:rPr>
                  <a:t>2017</a:t>
                </a:r>
                <a:endParaRPr lang="zh-CN" altLang="en-US" sz="3200" b="1" cap="none" spc="15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76" name="矩形 75"/>
            <p:cNvSpPr/>
            <p:nvPr/>
          </p:nvSpPr>
          <p:spPr>
            <a:xfrm>
              <a:off x="130485" y="1796681"/>
              <a:ext cx="6955749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2017</a:t>
              </a:r>
              <a:r>
                <a:rPr lang="zh-CN" altLang="zh-CN" sz="36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年</a:t>
              </a:r>
              <a:r>
                <a:rPr lang="en-US" altLang="zh-CN" sz="36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1</a:t>
              </a:r>
              <a:r>
                <a:rPr lang="zh-CN" altLang="zh-CN" sz="36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月</a:t>
              </a:r>
              <a:r>
                <a:rPr lang="en-US" altLang="zh-CN" sz="36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1</a:t>
              </a:r>
              <a:r>
                <a:rPr lang="zh-CN" altLang="zh-CN" sz="3600" b="1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日</a:t>
              </a:r>
              <a:r>
                <a:rPr lang="en-US" altLang="zh-CN" sz="3600" b="1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--2019</a:t>
              </a:r>
              <a:r>
                <a:rPr lang="zh-CN" altLang="zh-CN" sz="36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年</a:t>
              </a:r>
              <a:r>
                <a:rPr lang="en-US" altLang="zh-CN" sz="36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12</a:t>
              </a:r>
              <a:r>
                <a:rPr lang="zh-CN" altLang="zh-CN" sz="36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月</a:t>
              </a:r>
              <a:r>
                <a:rPr lang="en-US" altLang="zh-CN" sz="36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31</a:t>
              </a:r>
              <a:r>
                <a:rPr lang="zh-CN" altLang="zh-CN" sz="3600" b="1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日</a:t>
              </a:r>
              <a:endParaRPr lang="zh-CN" altLang="en-US" sz="3600" b="1" cap="none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endParaRPr>
            </a:p>
          </p:txBody>
        </p:sp>
      </p:grpSp>
      <p:pic>
        <p:nvPicPr>
          <p:cNvPr id="39" name="Picture 3" descr="H:\税局徽章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976" y="389128"/>
            <a:ext cx="1315939" cy="85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971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H="1">
            <a:off x="-1" y="-120746"/>
            <a:ext cx="7085949" cy="6858000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grpSp>
        <p:nvGrpSpPr>
          <p:cNvPr id="12" name="组 11"/>
          <p:cNvGrpSpPr/>
          <p:nvPr/>
        </p:nvGrpSpPr>
        <p:grpSpPr>
          <a:xfrm>
            <a:off x="7086746" y="-515813"/>
            <a:ext cx="466811" cy="7631721"/>
            <a:chOff x="488676" y="2472447"/>
            <a:chExt cx="350108" cy="1739899"/>
          </a:xfrm>
        </p:grpSpPr>
        <p:sp>
          <p:nvSpPr>
            <p:cNvPr id="8" name="矩形 7"/>
            <p:cNvSpPr/>
            <p:nvPr/>
          </p:nvSpPr>
          <p:spPr>
            <a:xfrm flipH="1">
              <a:off x="751404" y="2472447"/>
              <a:ext cx="87380" cy="1739899"/>
            </a:xfrm>
            <a:prstGeom prst="rect">
              <a:avLst/>
            </a:prstGeom>
            <a:solidFill>
              <a:srgbClr val="ECBF4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9" name="矩形 8"/>
            <p:cNvSpPr/>
            <p:nvPr/>
          </p:nvSpPr>
          <p:spPr>
            <a:xfrm flipH="1">
              <a:off x="664024" y="2472447"/>
              <a:ext cx="87380" cy="1739899"/>
            </a:xfrm>
            <a:prstGeom prst="rect">
              <a:avLst/>
            </a:prstGeom>
            <a:solidFill>
              <a:srgbClr val="67B2B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0" name="矩形 9"/>
            <p:cNvSpPr/>
            <p:nvPr/>
          </p:nvSpPr>
          <p:spPr>
            <a:xfrm flipH="1">
              <a:off x="576056" y="2472447"/>
              <a:ext cx="87380" cy="1739899"/>
            </a:xfrm>
            <a:prstGeom prst="rect">
              <a:avLst/>
            </a:prstGeom>
            <a:solidFill>
              <a:srgbClr val="EE4B4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1" name="矩形 10"/>
            <p:cNvSpPr/>
            <p:nvPr/>
          </p:nvSpPr>
          <p:spPr>
            <a:xfrm flipH="1">
              <a:off x="488676" y="2472447"/>
              <a:ext cx="87380" cy="1739899"/>
            </a:xfrm>
            <a:prstGeom prst="rect">
              <a:avLst/>
            </a:prstGeom>
            <a:solidFill>
              <a:srgbClr val="6BAFD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</p:grpSp>
      <p:sp>
        <p:nvSpPr>
          <p:cNvPr id="6" name="矩形 5"/>
          <p:cNvSpPr/>
          <p:nvPr/>
        </p:nvSpPr>
        <p:spPr>
          <a:xfrm>
            <a:off x="795" y="6712091"/>
            <a:ext cx="7085949" cy="1459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20" name="文本框 8"/>
          <p:cNvSpPr txBox="1"/>
          <p:nvPr/>
        </p:nvSpPr>
        <p:spPr>
          <a:xfrm>
            <a:off x="1700094" y="945643"/>
            <a:ext cx="6166122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zh-CN" sz="3200" dirty="0" smtClean="0">
                <a:solidFill>
                  <a:schemeClr val="bg1"/>
                </a:solidFill>
              </a:rPr>
              <a:t>物流企业</a:t>
            </a:r>
            <a:endParaRPr lang="en-US" altLang="zh-CN" sz="3200" dirty="0" smtClean="0">
              <a:solidFill>
                <a:schemeClr val="bg1"/>
              </a:solidFill>
            </a:endParaRPr>
          </a:p>
          <a:p>
            <a:pPr>
              <a:lnSpc>
                <a:spcPct val="130000"/>
              </a:lnSpc>
            </a:pPr>
            <a:endParaRPr lang="en-US" altLang="zh-CN" sz="3200" dirty="0" smtClean="0">
              <a:solidFill>
                <a:schemeClr val="bg1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zh-CN" sz="3200" dirty="0" smtClean="0">
                <a:solidFill>
                  <a:schemeClr val="bg1"/>
                </a:solidFill>
              </a:rPr>
              <a:t>自有</a:t>
            </a:r>
            <a:r>
              <a:rPr lang="zh-CN" altLang="zh-CN" sz="3200" dirty="0">
                <a:solidFill>
                  <a:schemeClr val="bg1"/>
                </a:solidFill>
              </a:rPr>
              <a:t>的（包括自用和出租</a:t>
            </a:r>
            <a:r>
              <a:rPr lang="zh-CN" altLang="zh-CN" sz="3200" dirty="0" smtClean="0">
                <a:solidFill>
                  <a:schemeClr val="bg1"/>
                </a:solidFill>
              </a:rPr>
              <a:t>）</a:t>
            </a:r>
            <a:endParaRPr lang="en-US" altLang="zh-CN" sz="3200" dirty="0" smtClean="0">
              <a:solidFill>
                <a:schemeClr val="bg1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zh-CN" sz="3200" dirty="0" smtClean="0">
                <a:solidFill>
                  <a:schemeClr val="bg1"/>
                </a:solidFill>
              </a:rPr>
              <a:t>大宗</a:t>
            </a:r>
            <a:r>
              <a:rPr lang="zh-CN" altLang="zh-CN" sz="3200" dirty="0">
                <a:solidFill>
                  <a:schemeClr val="bg1"/>
                </a:solidFill>
              </a:rPr>
              <a:t>商品仓储设施用</a:t>
            </a:r>
            <a:r>
              <a:rPr lang="zh-CN" altLang="zh-CN" sz="3200" dirty="0" smtClean="0">
                <a:solidFill>
                  <a:schemeClr val="bg1"/>
                </a:solidFill>
              </a:rPr>
              <a:t>地</a:t>
            </a:r>
            <a:endParaRPr lang="en-US" altLang="zh-CN" sz="3200" dirty="0" smtClean="0">
              <a:solidFill>
                <a:schemeClr val="bg1"/>
              </a:solidFill>
            </a:endParaRPr>
          </a:p>
          <a:p>
            <a:pPr>
              <a:lnSpc>
                <a:spcPct val="130000"/>
              </a:lnSpc>
            </a:pPr>
            <a:endParaRPr lang="en-US" altLang="zh-CN" sz="3200" dirty="0" smtClean="0">
              <a:solidFill>
                <a:schemeClr val="bg1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zh-CN" sz="3200" dirty="0" smtClean="0">
                <a:solidFill>
                  <a:schemeClr val="bg1"/>
                </a:solidFill>
              </a:rPr>
              <a:t>减</a:t>
            </a:r>
            <a:r>
              <a:rPr lang="zh-CN" altLang="zh-CN" sz="3200" dirty="0">
                <a:solidFill>
                  <a:schemeClr val="bg1"/>
                </a:solidFill>
              </a:rPr>
              <a:t>按</a:t>
            </a:r>
            <a:r>
              <a:rPr lang="zh-CN" altLang="zh-CN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所属土地</a:t>
            </a:r>
            <a:r>
              <a:rPr lang="zh-CN" altLang="zh-CN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等级</a:t>
            </a:r>
            <a:endParaRPr lang="en-US" altLang="zh-CN" sz="3200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zh-CN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适用税额标准</a:t>
            </a:r>
            <a:r>
              <a:rPr lang="zh-CN" altLang="zh-CN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的</a:t>
            </a:r>
            <a:r>
              <a:rPr lang="en-US" altLang="zh-CN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50</a:t>
            </a:r>
            <a:r>
              <a:rPr lang="en-US" altLang="zh-CN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%</a:t>
            </a:r>
          </a:p>
          <a:p>
            <a:pPr>
              <a:lnSpc>
                <a:spcPct val="130000"/>
              </a:lnSpc>
            </a:pPr>
            <a:r>
              <a:rPr lang="zh-CN" altLang="zh-CN" sz="3200" dirty="0" smtClean="0">
                <a:solidFill>
                  <a:schemeClr val="bg1"/>
                </a:solidFill>
              </a:rPr>
              <a:t>计</a:t>
            </a:r>
            <a:r>
              <a:rPr lang="zh-CN" altLang="zh-CN" sz="3200" dirty="0">
                <a:solidFill>
                  <a:schemeClr val="bg1"/>
                </a:solidFill>
              </a:rPr>
              <a:t>征城镇土地使用税</a:t>
            </a:r>
            <a:endParaRPr lang="zh-CN" altLang="zh-CN" sz="3200" dirty="0"/>
          </a:p>
          <a:p>
            <a:pPr>
              <a:lnSpc>
                <a:spcPct val="130000"/>
              </a:lnSpc>
            </a:pPr>
            <a:endParaRPr lang="zh-CN" altLang="en-US" sz="3200" dirty="0">
              <a:solidFill>
                <a:schemeClr val="bg1"/>
              </a:solidFill>
            </a:endParaRPr>
          </a:p>
          <a:p>
            <a:pPr>
              <a:lnSpc>
                <a:spcPct val="130000"/>
              </a:lnSpc>
            </a:pPr>
            <a:endParaRPr lang="zh-CN" altLang="en-US" sz="3200" dirty="0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233006" y="1879014"/>
            <a:ext cx="3191899" cy="995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5867" b="1" dirty="0" smtClean="0"/>
              <a:t>物流企业</a:t>
            </a:r>
            <a:endParaRPr lang="en-US" altLang="zh-CN" sz="5867" b="1" dirty="0"/>
          </a:p>
        </p:txBody>
      </p:sp>
      <p:sp>
        <p:nvSpPr>
          <p:cNvPr id="14" name="文本框 13"/>
          <p:cNvSpPr txBox="1"/>
          <p:nvPr/>
        </p:nvSpPr>
        <p:spPr>
          <a:xfrm>
            <a:off x="8042483" y="263119"/>
            <a:ext cx="89479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10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</a:t>
            </a:r>
            <a:endParaRPr kumimoji="1" lang="zh-CN" altLang="en-US" sz="10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88258" y="1008530"/>
            <a:ext cx="1250578" cy="3946944"/>
            <a:chOff x="349622" y="941294"/>
            <a:chExt cx="1250577" cy="3946944"/>
          </a:xfrm>
        </p:grpSpPr>
        <p:sp>
          <p:nvSpPr>
            <p:cNvPr id="17" name="TextBox 16"/>
            <p:cNvSpPr txBox="1"/>
            <p:nvPr/>
          </p:nvSpPr>
          <p:spPr>
            <a:xfrm>
              <a:off x="349623" y="941294"/>
              <a:ext cx="10892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</a:rPr>
                <a:t>主体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49623" y="2514600"/>
              <a:ext cx="10892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</a:rPr>
                <a:t>范围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49622" y="4303463"/>
              <a:ext cx="12505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</a:rPr>
                <a:t>优惠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6" name="Picture 3" descr="H:\税局徽章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976" y="389128"/>
            <a:ext cx="1315939" cy="85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866216" y="3321317"/>
            <a:ext cx="44152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/>
              <a:t>财税</a:t>
            </a:r>
            <a:r>
              <a:rPr lang="en-US" altLang="zh-CN" sz="4400" b="1" dirty="0" smtClean="0"/>
              <a:t>[2017]33</a:t>
            </a:r>
            <a:r>
              <a:rPr lang="zh-CN" altLang="en-US" sz="4400" b="1" dirty="0" smtClean="0"/>
              <a:t>号</a:t>
            </a:r>
            <a:endParaRPr lang="zh-CN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50976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H="1">
            <a:off x="795" y="-175640"/>
            <a:ext cx="7085949" cy="6858000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grpSp>
        <p:nvGrpSpPr>
          <p:cNvPr id="12" name="组 11"/>
          <p:cNvGrpSpPr/>
          <p:nvPr/>
        </p:nvGrpSpPr>
        <p:grpSpPr>
          <a:xfrm>
            <a:off x="7086746" y="-515813"/>
            <a:ext cx="466811" cy="7631721"/>
            <a:chOff x="488676" y="2472447"/>
            <a:chExt cx="350108" cy="1739899"/>
          </a:xfrm>
        </p:grpSpPr>
        <p:sp>
          <p:nvSpPr>
            <p:cNvPr id="8" name="矩形 7"/>
            <p:cNvSpPr/>
            <p:nvPr/>
          </p:nvSpPr>
          <p:spPr>
            <a:xfrm flipH="1">
              <a:off x="751404" y="2472447"/>
              <a:ext cx="87380" cy="1739899"/>
            </a:xfrm>
            <a:prstGeom prst="rect">
              <a:avLst/>
            </a:prstGeom>
            <a:solidFill>
              <a:srgbClr val="ECBF4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9" name="矩形 8"/>
            <p:cNvSpPr/>
            <p:nvPr/>
          </p:nvSpPr>
          <p:spPr>
            <a:xfrm flipH="1">
              <a:off x="664024" y="2472447"/>
              <a:ext cx="87380" cy="1739899"/>
            </a:xfrm>
            <a:prstGeom prst="rect">
              <a:avLst/>
            </a:prstGeom>
            <a:solidFill>
              <a:srgbClr val="67B2B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0" name="矩形 9"/>
            <p:cNvSpPr/>
            <p:nvPr/>
          </p:nvSpPr>
          <p:spPr>
            <a:xfrm flipH="1">
              <a:off x="576056" y="2472447"/>
              <a:ext cx="87380" cy="1739899"/>
            </a:xfrm>
            <a:prstGeom prst="rect">
              <a:avLst/>
            </a:prstGeom>
            <a:solidFill>
              <a:srgbClr val="EE4B4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1" name="矩形 10"/>
            <p:cNvSpPr/>
            <p:nvPr/>
          </p:nvSpPr>
          <p:spPr>
            <a:xfrm flipH="1">
              <a:off x="488676" y="2472447"/>
              <a:ext cx="87380" cy="1739899"/>
            </a:xfrm>
            <a:prstGeom prst="rect">
              <a:avLst/>
            </a:prstGeom>
            <a:solidFill>
              <a:srgbClr val="6BAFD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</p:grpSp>
      <p:sp>
        <p:nvSpPr>
          <p:cNvPr id="6" name="矩形 5"/>
          <p:cNvSpPr/>
          <p:nvPr/>
        </p:nvSpPr>
        <p:spPr>
          <a:xfrm>
            <a:off x="795" y="6712091"/>
            <a:ext cx="7085949" cy="1459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233006" y="216398"/>
            <a:ext cx="195919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10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2.1</a:t>
            </a:r>
            <a:endParaRPr kumimoji="1" lang="zh-CN" altLang="en-US" sz="10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135035" y="1978841"/>
            <a:ext cx="3582348" cy="2412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5800" b="1" dirty="0"/>
              <a:t>重点</a:t>
            </a:r>
            <a:r>
              <a:rPr lang="zh-CN" altLang="zh-CN" sz="5800" b="1" dirty="0" smtClean="0"/>
              <a:t>群体</a:t>
            </a:r>
            <a:endParaRPr lang="en-US" altLang="zh-CN" sz="5800" b="1" dirty="0" smtClean="0"/>
          </a:p>
          <a:p>
            <a:pPr>
              <a:lnSpc>
                <a:spcPct val="130000"/>
              </a:lnSpc>
            </a:pPr>
            <a:r>
              <a:rPr lang="zh-CN" altLang="zh-CN" sz="5800" b="1" dirty="0" smtClean="0"/>
              <a:t>创业就业</a:t>
            </a:r>
            <a:endParaRPr lang="en-US" altLang="zh-CN" sz="5800" b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783771" y="966657"/>
            <a:ext cx="5708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59859" y="855457"/>
            <a:ext cx="522206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</a:pPr>
            <a:r>
              <a:rPr lang="zh-CN" altLang="zh-CN" sz="3200" b="1" dirty="0" smtClean="0">
                <a:solidFill>
                  <a:schemeClr val="bg1"/>
                </a:solidFill>
              </a:rPr>
              <a:t>自主</a:t>
            </a:r>
            <a:r>
              <a:rPr lang="zh-CN" altLang="zh-CN" sz="3200" b="1" dirty="0">
                <a:solidFill>
                  <a:schemeClr val="bg1"/>
                </a:solidFill>
              </a:rPr>
              <a:t>就业高校</a:t>
            </a:r>
            <a:r>
              <a:rPr lang="zh-CN" altLang="zh-CN" sz="3200" b="1" dirty="0" smtClean="0">
                <a:solidFill>
                  <a:schemeClr val="bg1"/>
                </a:solidFill>
              </a:rPr>
              <a:t>毕业生</a:t>
            </a:r>
            <a:endParaRPr lang="en-US" altLang="zh-CN" sz="3200" b="1" dirty="0">
              <a:solidFill>
                <a:schemeClr val="bg1"/>
              </a:solidFill>
            </a:endParaRPr>
          </a:p>
          <a:p>
            <a:pPr>
              <a:lnSpc>
                <a:spcPts val="4200"/>
              </a:lnSpc>
            </a:pPr>
            <a:r>
              <a:rPr lang="zh-CN" altLang="zh-CN" sz="3200" b="1" dirty="0" smtClean="0">
                <a:solidFill>
                  <a:schemeClr val="bg1"/>
                </a:solidFill>
              </a:rPr>
              <a:t>就业</a:t>
            </a:r>
            <a:r>
              <a:rPr lang="zh-CN" altLang="zh-CN" sz="3200" b="1" dirty="0">
                <a:solidFill>
                  <a:schemeClr val="bg1"/>
                </a:solidFill>
              </a:rPr>
              <a:t>困难</a:t>
            </a:r>
            <a:r>
              <a:rPr lang="zh-CN" altLang="zh-CN" sz="3200" b="1" dirty="0" smtClean="0">
                <a:solidFill>
                  <a:schemeClr val="bg1"/>
                </a:solidFill>
              </a:rPr>
              <a:t>人员</a:t>
            </a:r>
            <a:endParaRPr lang="en-US" altLang="zh-CN" sz="3200" b="1" dirty="0" smtClean="0">
              <a:solidFill>
                <a:schemeClr val="bg1"/>
              </a:solidFill>
            </a:endParaRPr>
          </a:p>
          <a:p>
            <a:pPr>
              <a:lnSpc>
                <a:spcPts val="4200"/>
              </a:lnSpc>
            </a:pPr>
            <a:endParaRPr lang="en-US" altLang="zh-CN" sz="3200" dirty="0" smtClean="0">
              <a:solidFill>
                <a:schemeClr val="bg1"/>
              </a:solidFill>
            </a:endParaRPr>
          </a:p>
          <a:p>
            <a:pPr>
              <a:lnSpc>
                <a:spcPts val="4200"/>
              </a:lnSpc>
            </a:pPr>
            <a:r>
              <a:rPr lang="zh-CN" altLang="zh-CN" sz="3200" b="1" dirty="0" smtClean="0">
                <a:solidFill>
                  <a:schemeClr val="bg1"/>
                </a:solidFill>
              </a:rPr>
              <a:t>从事</a:t>
            </a:r>
            <a:r>
              <a:rPr lang="zh-CN" altLang="zh-CN" sz="3200" b="1" dirty="0">
                <a:solidFill>
                  <a:schemeClr val="bg1"/>
                </a:solidFill>
              </a:rPr>
              <a:t>个体</a:t>
            </a:r>
            <a:r>
              <a:rPr lang="zh-CN" altLang="zh-CN" sz="3200" b="1" dirty="0" smtClean="0">
                <a:solidFill>
                  <a:schemeClr val="bg1"/>
                </a:solidFill>
              </a:rPr>
              <a:t>经营</a:t>
            </a:r>
            <a:endParaRPr lang="en-US" altLang="zh-CN" sz="3200" b="1" dirty="0" smtClean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53988" y="3557363"/>
            <a:ext cx="5127938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</a:pPr>
            <a:r>
              <a:rPr lang="zh-CN" altLang="zh-CN" sz="3200" dirty="0" smtClean="0">
                <a:solidFill>
                  <a:schemeClr val="bg1"/>
                </a:solidFill>
              </a:rPr>
              <a:t>在</a:t>
            </a:r>
            <a:r>
              <a:rPr lang="en-US" altLang="zh-CN" sz="3200" dirty="0" smtClean="0">
                <a:solidFill>
                  <a:schemeClr val="bg1"/>
                </a:solidFill>
              </a:rPr>
              <a:t>3</a:t>
            </a:r>
            <a:r>
              <a:rPr lang="zh-CN" altLang="zh-CN" sz="3200" dirty="0" smtClean="0">
                <a:solidFill>
                  <a:schemeClr val="bg1"/>
                </a:solidFill>
              </a:rPr>
              <a:t>年内按</a:t>
            </a:r>
            <a:r>
              <a:rPr lang="zh-CN" altLang="zh-CN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每</a:t>
            </a:r>
            <a:r>
              <a:rPr lang="zh-CN" altLang="zh-CN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户每年</a:t>
            </a:r>
            <a:r>
              <a:rPr lang="en-US" altLang="zh-CN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9600</a:t>
            </a:r>
            <a:r>
              <a:rPr lang="zh-CN" altLang="en-US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元</a:t>
            </a:r>
            <a:r>
              <a:rPr lang="zh-CN" altLang="zh-CN" sz="3200" dirty="0">
                <a:solidFill>
                  <a:schemeClr val="bg1"/>
                </a:solidFill>
              </a:rPr>
              <a:t>为限额依次扣减其</a:t>
            </a:r>
            <a:r>
              <a:rPr lang="zh-CN" altLang="zh-CN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当年</a:t>
            </a:r>
            <a:r>
              <a:rPr lang="zh-CN" altLang="en-US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实际</a:t>
            </a:r>
            <a:r>
              <a:rPr lang="zh-CN" altLang="zh-CN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应缴纳的</a:t>
            </a:r>
            <a:r>
              <a:rPr lang="zh-CN" altLang="zh-CN" sz="3200" dirty="0">
                <a:solidFill>
                  <a:schemeClr val="bg1"/>
                </a:solidFill>
              </a:rPr>
              <a:t>增值税、城市维护建设税、教育费附加、地方教育附加和个人所得税。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72892" y="991464"/>
            <a:ext cx="1590594" cy="3298597"/>
            <a:chOff x="403412" y="843541"/>
            <a:chExt cx="1129553" cy="3298597"/>
          </a:xfrm>
        </p:grpSpPr>
        <p:sp>
          <p:nvSpPr>
            <p:cNvPr id="18" name="TextBox 17"/>
            <p:cNvSpPr txBox="1"/>
            <p:nvPr/>
          </p:nvSpPr>
          <p:spPr>
            <a:xfrm>
              <a:off x="403412" y="843541"/>
              <a:ext cx="10219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</a:rPr>
                <a:t>主体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03412" y="2365887"/>
              <a:ext cx="112955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</a:rPr>
                <a:t>范围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16859" y="3557363"/>
              <a:ext cx="10085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</a:rPr>
                <a:t>优惠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8" name="Picture 3" descr="H:\税局徽章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976" y="389128"/>
            <a:ext cx="1315939" cy="85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7778343" y="4565331"/>
            <a:ext cx="44152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/>
              <a:t>财税</a:t>
            </a:r>
            <a:r>
              <a:rPr lang="en-US" altLang="zh-CN" sz="4400" b="1" dirty="0" smtClean="0"/>
              <a:t>[2017]49</a:t>
            </a:r>
            <a:r>
              <a:rPr lang="zh-CN" altLang="en-US" sz="4400" b="1" dirty="0" smtClean="0"/>
              <a:t>号</a:t>
            </a:r>
            <a:endParaRPr lang="zh-CN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90795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H="1">
            <a:off x="-1" y="-72958"/>
            <a:ext cx="7085949" cy="6858000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grpSp>
        <p:nvGrpSpPr>
          <p:cNvPr id="12" name="组 11"/>
          <p:cNvGrpSpPr/>
          <p:nvPr/>
        </p:nvGrpSpPr>
        <p:grpSpPr>
          <a:xfrm>
            <a:off x="7086746" y="-515813"/>
            <a:ext cx="466811" cy="7631721"/>
            <a:chOff x="488676" y="2472447"/>
            <a:chExt cx="350108" cy="1739899"/>
          </a:xfrm>
        </p:grpSpPr>
        <p:sp>
          <p:nvSpPr>
            <p:cNvPr id="8" name="矩形 7"/>
            <p:cNvSpPr/>
            <p:nvPr/>
          </p:nvSpPr>
          <p:spPr>
            <a:xfrm flipH="1">
              <a:off x="751404" y="2472447"/>
              <a:ext cx="87380" cy="1739899"/>
            </a:xfrm>
            <a:prstGeom prst="rect">
              <a:avLst/>
            </a:prstGeom>
            <a:solidFill>
              <a:srgbClr val="ECBF4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9" name="矩形 8"/>
            <p:cNvSpPr/>
            <p:nvPr/>
          </p:nvSpPr>
          <p:spPr>
            <a:xfrm flipH="1">
              <a:off x="664024" y="2472447"/>
              <a:ext cx="87380" cy="1739899"/>
            </a:xfrm>
            <a:prstGeom prst="rect">
              <a:avLst/>
            </a:prstGeom>
            <a:solidFill>
              <a:srgbClr val="67B2B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0" name="矩形 9"/>
            <p:cNvSpPr/>
            <p:nvPr/>
          </p:nvSpPr>
          <p:spPr>
            <a:xfrm flipH="1">
              <a:off x="576056" y="2472447"/>
              <a:ext cx="87380" cy="1739899"/>
            </a:xfrm>
            <a:prstGeom prst="rect">
              <a:avLst/>
            </a:prstGeom>
            <a:solidFill>
              <a:srgbClr val="EE4B4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1" name="矩形 10"/>
            <p:cNvSpPr/>
            <p:nvPr/>
          </p:nvSpPr>
          <p:spPr>
            <a:xfrm flipH="1">
              <a:off x="488676" y="2472447"/>
              <a:ext cx="87380" cy="1739899"/>
            </a:xfrm>
            <a:prstGeom prst="rect">
              <a:avLst/>
            </a:prstGeom>
            <a:solidFill>
              <a:srgbClr val="6BAFD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</p:grpSp>
      <p:sp>
        <p:nvSpPr>
          <p:cNvPr id="6" name="矩形 5"/>
          <p:cNvSpPr/>
          <p:nvPr/>
        </p:nvSpPr>
        <p:spPr>
          <a:xfrm>
            <a:off x="795" y="6712091"/>
            <a:ext cx="7085949" cy="1459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233006" y="216398"/>
            <a:ext cx="195919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10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2.</a:t>
            </a:r>
            <a:r>
              <a:rPr kumimoji="1" lang="en-US" altLang="zh-CN" sz="10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2</a:t>
            </a:r>
            <a:endParaRPr kumimoji="1" lang="zh-CN" altLang="en-US" sz="10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348" y="706012"/>
            <a:ext cx="10488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</a:rPr>
              <a:t>主体</a:t>
            </a:r>
            <a:endParaRPr lang="zh-CN" altLang="zh-CN" sz="32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06069" y="427478"/>
            <a:ext cx="5190564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zh-CN" altLang="zh-CN" b="1" dirty="0">
                <a:solidFill>
                  <a:schemeClr val="bg1"/>
                </a:solidFill>
              </a:rPr>
              <a:t>商贸企业、服务型企业、劳动就业服务企业中的加工型</a:t>
            </a:r>
            <a:r>
              <a:rPr lang="zh-CN" altLang="zh-CN" b="1" dirty="0" smtClean="0">
                <a:solidFill>
                  <a:schemeClr val="bg1"/>
                </a:solidFill>
              </a:rPr>
              <a:t>企业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pPr>
              <a:lnSpc>
                <a:spcPts val="3200"/>
              </a:lnSpc>
            </a:pPr>
            <a:r>
              <a:rPr lang="zh-CN" altLang="zh-CN" b="1" dirty="0" smtClean="0">
                <a:solidFill>
                  <a:schemeClr val="bg1"/>
                </a:solidFill>
              </a:rPr>
              <a:t>街道</a:t>
            </a:r>
            <a:r>
              <a:rPr lang="zh-CN" altLang="zh-CN" b="1" dirty="0">
                <a:solidFill>
                  <a:schemeClr val="bg1"/>
                </a:solidFill>
              </a:rPr>
              <a:t>社区具有加工性质的小型企业实体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345" y="2635629"/>
            <a:ext cx="10354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</a:rPr>
              <a:t>范围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2344" y="4517001"/>
            <a:ext cx="1156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</a:rPr>
              <a:t>优惠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06068" y="2246278"/>
            <a:ext cx="5190567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zh-CN" altLang="zh-CN" b="1" dirty="0">
                <a:solidFill>
                  <a:schemeClr val="bg1"/>
                </a:solidFill>
              </a:rPr>
              <a:t>新增加的岗位中，当年新招用高校毕业生、就业困难人员，与其签订</a:t>
            </a:r>
            <a:r>
              <a:rPr lang="en-US" altLang="zh-CN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</a:t>
            </a:r>
            <a:r>
              <a:rPr lang="zh-CN" altLang="zh-CN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年以上</a:t>
            </a:r>
            <a:r>
              <a:rPr lang="zh-CN" altLang="zh-CN" b="1" dirty="0">
                <a:solidFill>
                  <a:schemeClr val="bg1"/>
                </a:solidFill>
              </a:rPr>
              <a:t>期限劳动合同并依法缴纳</a:t>
            </a:r>
            <a:r>
              <a:rPr lang="zh-CN" altLang="zh-CN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社会保险费</a:t>
            </a:r>
            <a:r>
              <a:rPr lang="zh-CN" altLang="zh-CN" b="1" dirty="0" smtClean="0">
                <a:solidFill>
                  <a:schemeClr val="bg1"/>
                </a:solidFill>
              </a:rPr>
              <a:t>的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06073" y="4305288"/>
            <a:ext cx="5365377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zh-CN" altLang="zh-CN" dirty="0">
                <a:solidFill>
                  <a:schemeClr val="bg1"/>
                </a:solidFill>
              </a:rPr>
              <a:t>在</a:t>
            </a:r>
            <a:r>
              <a:rPr lang="en-US" altLang="zh-CN" dirty="0">
                <a:solidFill>
                  <a:schemeClr val="bg1"/>
                </a:solidFill>
              </a:rPr>
              <a:t>3</a:t>
            </a:r>
            <a:r>
              <a:rPr lang="zh-CN" altLang="zh-CN" dirty="0">
                <a:solidFill>
                  <a:schemeClr val="bg1"/>
                </a:solidFill>
              </a:rPr>
              <a:t>年内</a:t>
            </a:r>
            <a:r>
              <a:rPr lang="zh-CN" altLang="zh-CN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按实际招用人数予以按定额</a:t>
            </a:r>
            <a:r>
              <a:rPr lang="en-US" altLang="zh-CN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6000</a:t>
            </a:r>
            <a:r>
              <a:rPr lang="zh-CN" altLang="zh-CN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元</a:t>
            </a:r>
            <a:r>
              <a:rPr lang="zh-CN" altLang="zh-CN" dirty="0">
                <a:solidFill>
                  <a:schemeClr val="bg1"/>
                </a:solidFill>
              </a:rPr>
              <a:t>依次扣减增值税、城市维护建设税、教育费附加、地方教育附加和企业所得税优惠。</a:t>
            </a:r>
          </a:p>
        </p:txBody>
      </p:sp>
      <p:pic>
        <p:nvPicPr>
          <p:cNvPr id="27" name="Picture 3" descr="H:\税局徽章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976" y="389128"/>
            <a:ext cx="1315939" cy="85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矩形 18"/>
          <p:cNvSpPr/>
          <p:nvPr/>
        </p:nvSpPr>
        <p:spPr>
          <a:xfrm>
            <a:off x="8135035" y="1693726"/>
            <a:ext cx="3582348" cy="2412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5800" b="1" dirty="0"/>
              <a:t>重点</a:t>
            </a:r>
            <a:r>
              <a:rPr lang="zh-CN" altLang="zh-CN" sz="5800" b="1" dirty="0" smtClean="0"/>
              <a:t>群体</a:t>
            </a:r>
            <a:endParaRPr lang="en-US" altLang="zh-CN" sz="5800" b="1" dirty="0" smtClean="0"/>
          </a:p>
          <a:p>
            <a:pPr>
              <a:lnSpc>
                <a:spcPct val="130000"/>
              </a:lnSpc>
            </a:pPr>
            <a:r>
              <a:rPr lang="zh-CN" altLang="zh-CN" sz="5800" b="1" dirty="0" smtClean="0"/>
              <a:t>创业就业</a:t>
            </a:r>
            <a:endParaRPr lang="en-US" altLang="zh-CN" sz="5800" b="1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7778343" y="4517001"/>
            <a:ext cx="44152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/>
              <a:t>财税</a:t>
            </a:r>
            <a:r>
              <a:rPr lang="en-US" altLang="zh-CN" sz="4400" b="1" dirty="0" smtClean="0"/>
              <a:t>[2017]49</a:t>
            </a:r>
            <a:r>
              <a:rPr lang="zh-CN" altLang="en-US" sz="4400" b="1" dirty="0" smtClean="0"/>
              <a:t>号</a:t>
            </a:r>
            <a:endParaRPr lang="zh-CN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68989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H="1">
            <a:off x="795" y="0"/>
            <a:ext cx="7085949" cy="6858000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grpSp>
        <p:nvGrpSpPr>
          <p:cNvPr id="12" name="组 11"/>
          <p:cNvGrpSpPr/>
          <p:nvPr/>
        </p:nvGrpSpPr>
        <p:grpSpPr>
          <a:xfrm>
            <a:off x="7086746" y="-515813"/>
            <a:ext cx="466811" cy="7631721"/>
            <a:chOff x="488676" y="2472447"/>
            <a:chExt cx="350108" cy="1739899"/>
          </a:xfrm>
        </p:grpSpPr>
        <p:sp>
          <p:nvSpPr>
            <p:cNvPr id="8" name="矩形 7"/>
            <p:cNvSpPr/>
            <p:nvPr/>
          </p:nvSpPr>
          <p:spPr>
            <a:xfrm flipH="1">
              <a:off x="751404" y="2472447"/>
              <a:ext cx="87380" cy="1739899"/>
            </a:xfrm>
            <a:prstGeom prst="rect">
              <a:avLst/>
            </a:prstGeom>
            <a:solidFill>
              <a:srgbClr val="ECBF4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9" name="矩形 8"/>
            <p:cNvSpPr/>
            <p:nvPr/>
          </p:nvSpPr>
          <p:spPr>
            <a:xfrm flipH="1">
              <a:off x="664024" y="2472447"/>
              <a:ext cx="87380" cy="1739899"/>
            </a:xfrm>
            <a:prstGeom prst="rect">
              <a:avLst/>
            </a:prstGeom>
            <a:solidFill>
              <a:srgbClr val="67B2B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0" name="矩形 9"/>
            <p:cNvSpPr/>
            <p:nvPr/>
          </p:nvSpPr>
          <p:spPr>
            <a:xfrm flipH="1">
              <a:off x="576056" y="2472447"/>
              <a:ext cx="87380" cy="1739899"/>
            </a:xfrm>
            <a:prstGeom prst="rect">
              <a:avLst/>
            </a:prstGeom>
            <a:solidFill>
              <a:srgbClr val="EE4B4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1" name="矩形 10"/>
            <p:cNvSpPr/>
            <p:nvPr/>
          </p:nvSpPr>
          <p:spPr>
            <a:xfrm flipH="1">
              <a:off x="488676" y="2472447"/>
              <a:ext cx="87380" cy="1739899"/>
            </a:xfrm>
            <a:prstGeom prst="rect">
              <a:avLst/>
            </a:prstGeom>
            <a:solidFill>
              <a:srgbClr val="6BAFD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</p:grpSp>
      <p:sp>
        <p:nvSpPr>
          <p:cNvPr id="6" name="矩形 5"/>
          <p:cNvSpPr/>
          <p:nvPr/>
        </p:nvSpPr>
        <p:spPr>
          <a:xfrm>
            <a:off x="795" y="6712091"/>
            <a:ext cx="7085949" cy="1459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233006" y="216398"/>
            <a:ext cx="195919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10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3.1</a:t>
            </a:r>
            <a:endParaRPr kumimoji="1" lang="zh-CN" altLang="en-US" sz="10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233002" y="2079307"/>
            <a:ext cx="3191899" cy="18980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867" b="1" dirty="0" smtClean="0"/>
              <a:t>退役士兵</a:t>
            </a:r>
            <a:endParaRPr lang="en-US" altLang="zh-CN" sz="5867" b="1" dirty="0" smtClean="0"/>
          </a:p>
          <a:p>
            <a:r>
              <a:rPr lang="zh-CN" altLang="en-US" sz="5867" b="1" dirty="0" smtClean="0"/>
              <a:t>创业就业</a:t>
            </a:r>
            <a:endParaRPr lang="en-US" altLang="zh-CN" sz="5867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42346" y="864064"/>
            <a:ext cx="10964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</a:rPr>
              <a:t>主体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346" y="2053694"/>
            <a:ext cx="1316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</a:rPr>
              <a:t>范围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8900" y="3501272"/>
            <a:ext cx="1330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</a:rPr>
              <a:t>优惠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38839" y="802506"/>
            <a:ext cx="2206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 dirty="0">
                <a:solidFill>
                  <a:schemeClr val="bg1"/>
                </a:solidFill>
              </a:rPr>
              <a:t>退役士兵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38836" y="1992136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 dirty="0">
                <a:solidFill>
                  <a:schemeClr val="bg1"/>
                </a:solidFill>
              </a:rPr>
              <a:t>从事个体经营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38839" y="2969204"/>
            <a:ext cx="5338483" cy="284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</a:pPr>
            <a:r>
              <a:rPr lang="zh-CN" altLang="zh-CN" sz="3200" dirty="0">
                <a:solidFill>
                  <a:schemeClr val="bg1"/>
                </a:solidFill>
              </a:rPr>
              <a:t>在</a:t>
            </a:r>
            <a:r>
              <a:rPr lang="en-US" altLang="zh-CN" sz="3200" dirty="0">
                <a:solidFill>
                  <a:schemeClr val="bg1"/>
                </a:solidFill>
              </a:rPr>
              <a:t>3</a:t>
            </a:r>
            <a:r>
              <a:rPr lang="zh-CN" altLang="zh-CN" sz="3200" dirty="0">
                <a:solidFill>
                  <a:schemeClr val="bg1"/>
                </a:solidFill>
              </a:rPr>
              <a:t>年内按</a:t>
            </a:r>
            <a:r>
              <a:rPr lang="zh-CN" altLang="zh-CN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每户每年</a:t>
            </a:r>
            <a:r>
              <a:rPr lang="en-US" altLang="zh-CN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9600</a:t>
            </a:r>
            <a:r>
              <a:rPr lang="zh-CN" altLang="zh-CN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元</a:t>
            </a:r>
            <a:r>
              <a:rPr lang="zh-CN" altLang="zh-CN" sz="3200" dirty="0">
                <a:solidFill>
                  <a:schemeClr val="bg1"/>
                </a:solidFill>
              </a:rPr>
              <a:t>为限额依次扣减其</a:t>
            </a:r>
            <a:r>
              <a:rPr lang="zh-CN" altLang="zh-CN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当年实际应缴纳的</a:t>
            </a:r>
            <a:r>
              <a:rPr lang="zh-CN" altLang="zh-CN" sz="3200" dirty="0">
                <a:solidFill>
                  <a:schemeClr val="bg1"/>
                </a:solidFill>
              </a:rPr>
              <a:t>增值税、城市维护建设税、教育费附加、地方教育附加和个人所得税。</a:t>
            </a:r>
          </a:p>
        </p:txBody>
      </p:sp>
      <p:pic>
        <p:nvPicPr>
          <p:cNvPr id="26" name="Picture 3" descr="H:\税局徽章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976" y="389128"/>
            <a:ext cx="1315939" cy="85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7773244" y="4393953"/>
            <a:ext cx="44152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/>
              <a:t>财税</a:t>
            </a:r>
            <a:r>
              <a:rPr lang="en-US" altLang="zh-CN" sz="4400" b="1" dirty="0" smtClean="0"/>
              <a:t>[2017]46</a:t>
            </a:r>
            <a:r>
              <a:rPr lang="zh-CN" altLang="en-US" sz="4400" b="1" dirty="0" smtClean="0"/>
              <a:t>号</a:t>
            </a:r>
            <a:endParaRPr lang="zh-CN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84620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H="1">
            <a:off x="0" y="0"/>
            <a:ext cx="7085949" cy="6858000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grpSp>
        <p:nvGrpSpPr>
          <p:cNvPr id="12" name="组 11"/>
          <p:cNvGrpSpPr/>
          <p:nvPr/>
        </p:nvGrpSpPr>
        <p:grpSpPr>
          <a:xfrm>
            <a:off x="7086746" y="-515813"/>
            <a:ext cx="466811" cy="7631721"/>
            <a:chOff x="488676" y="2472447"/>
            <a:chExt cx="350108" cy="1739899"/>
          </a:xfrm>
        </p:grpSpPr>
        <p:sp>
          <p:nvSpPr>
            <p:cNvPr id="8" name="矩形 7"/>
            <p:cNvSpPr/>
            <p:nvPr/>
          </p:nvSpPr>
          <p:spPr>
            <a:xfrm flipH="1">
              <a:off x="751404" y="2472447"/>
              <a:ext cx="87380" cy="1739899"/>
            </a:xfrm>
            <a:prstGeom prst="rect">
              <a:avLst/>
            </a:prstGeom>
            <a:solidFill>
              <a:srgbClr val="ECBF4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9" name="矩形 8"/>
            <p:cNvSpPr/>
            <p:nvPr/>
          </p:nvSpPr>
          <p:spPr>
            <a:xfrm flipH="1">
              <a:off x="664024" y="2472447"/>
              <a:ext cx="87380" cy="1739899"/>
            </a:xfrm>
            <a:prstGeom prst="rect">
              <a:avLst/>
            </a:prstGeom>
            <a:solidFill>
              <a:srgbClr val="67B2B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0" name="矩形 9"/>
            <p:cNvSpPr/>
            <p:nvPr/>
          </p:nvSpPr>
          <p:spPr>
            <a:xfrm flipH="1">
              <a:off x="576056" y="2472447"/>
              <a:ext cx="87380" cy="1739899"/>
            </a:xfrm>
            <a:prstGeom prst="rect">
              <a:avLst/>
            </a:prstGeom>
            <a:solidFill>
              <a:srgbClr val="EE4B4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1" name="矩形 10"/>
            <p:cNvSpPr/>
            <p:nvPr/>
          </p:nvSpPr>
          <p:spPr>
            <a:xfrm flipH="1">
              <a:off x="488676" y="2472447"/>
              <a:ext cx="87380" cy="1739899"/>
            </a:xfrm>
            <a:prstGeom prst="rect">
              <a:avLst/>
            </a:prstGeom>
            <a:solidFill>
              <a:srgbClr val="6BAFD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</p:grpSp>
      <p:sp>
        <p:nvSpPr>
          <p:cNvPr id="6" name="矩形 5"/>
          <p:cNvSpPr/>
          <p:nvPr/>
        </p:nvSpPr>
        <p:spPr>
          <a:xfrm>
            <a:off x="795" y="6712091"/>
            <a:ext cx="7085949" cy="1459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076248" y="333639"/>
            <a:ext cx="26648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10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3.2</a:t>
            </a:r>
            <a:endParaRPr kumimoji="1" lang="zh-CN" altLang="en-US" sz="10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5000" y="864064"/>
            <a:ext cx="1096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主体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1552" y="2499676"/>
            <a:ext cx="995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范围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4659" y="4218996"/>
            <a:ext cx="1021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优惠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77395" y="325318"/>
            <a:ext cx="5708554" cy="1990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00"/>
              </a:lnSpc>
            </a:pPr>
            <a:r>
              <a:rPr lang="zh-CN" altLang="zh-CN" sz="2800" dirty="0">
                <a:solidFill>
                  <a:schemeClr val="bg1"/>
                </a:solidFill>
              </a:rPr>
              <a:t>商贸企业、服务型企业、劳动就业服务企业中的加工型</a:t>
            </a:r>
            <a:r>
              <a:rPr lang="zh-CN" altLang="zh-CN" sz="2800" dirty="0" smtClean="0">
                <a:solidFill>
                  <a:schemeClr val="bg1"/>
                </a:solidFill>
              </a:rPr>
              <a:t>企业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pPr>
              <a:lnSpc>
                <a:spcPts val="3700"/>
              </a:lnSpc>
            </a:pPr>
            <a:r>
              <a:rPr lang="zh-CN" altLang="zh-CN" sz="2800" dirty="0" smtClean="0">
                <a:solidFill>
                  <a:schemeClr val="bg1"/>
                </a:solidFill>
              </a:rPr>
              <a:t>街道</a:t>
            </a:r>
            <a:r>
              <a:rPr lang="zh-CN" altLang="zh-CN" sz="2800" dirty="0">
                <a:solidFill>
                  <a:schemeClr val="bg1"/>
                </a:solidFill>
              </a:rPr>
              <a:t>社区具有加工性质的小型企业</a:t>
            </a:r>
            <a:r>
              <a:rPr lang="zh-CN" altLang="zh-CN" sz="2800" dirty="0" smtClean="0">
                <a:solidFill>
                  <a:schemeClr val="bg1"/>
                </a:solidFill>
              </a:rPr>
              <a:t>实体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11490" y="2471796"/>
            <a:ext cx="5530434" cy="151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00"/>
              </a:lnSpc>
            </a:pPr>
            <a:r>
              <a:rPr lang="zh-CN" altLang="en-US" sz="2800" dirty="0">
                <a:solidFill>
                  <a:schemeClr val="bg1"/>
                </a:solidFill>
              </a:rPr>
              <a:t>新增加的岗位中，当年新招用退役士兵，与其签订</a:t>
            </a:r>
            <a:r>
              <a:rPr lang="en-US" altLang="zh-CN" sz="2800" dirty="0">
                <a:solidFill>
                  <a:schemeClr val="bg1"/>
                </a:solidFill>
              </a:rPr>
              <a:t>1</a:t>
            </a:r>
            <a:r>
              <a:rPr lang="zh-CN" altLang="en-US" sz="2800" dirty="0">
                <a:solidFill>
                  <a:schemeClr val="bg1"/>
                </a:solidFill>
              </a:rPr>
              <a:t>年以上期限劳动合同并依法缴纳社会保险费</a:t>
            </a:r>
            <a:r>
              <a:rPr lang="zh-CN" altLang="en-US" sz="2800" dirty="0" smtClean="0">
                <a:solidFill>
                  <a:schemeClr val="bg1"/>
                </a:solidFill>
              </a:rPr>
              <a:t>的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11490" y="4218842"/>
            <a:ext cx="5338483" cy="1990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00"/>
              </a:lnSpc>
            </a:pPr>
            <a:r>
              <a:rPr lang="zh-CN" altLang="en-US" sz="2800" dirty="0">
                <a:solidFill>
                  <a:schemeClr val="bg1"/>
                </a:solidFill>
              </a:rPr>
              <a:t>在</a:t>
            </a:r>
            <a:r>
              <a:rPr lang="en-US" altLang="zh-CN" sz="2800" dirty="0">
                <a:solidFill>
                  <a:schemeClr val="bg1"/>
                </a:solidFill>
              </a:rPr>
              <a:t>3</a:t>
            </a:r>
            <a:r>
              <a:rPr lang="zh-CN" altLang="en-US" sz="2800" dirty="0">
                <a:solidFill>
                  <a:schemeClr val="bg1"/>
                </a:solidFill>
              </a:rPr>
              <a:t>年内</a:t>
            </a:r>
            <a:r>
              <a:rPr lang="zh-CN" alt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按实际招用人数予以按定额</a:t>
            </a:r>
            <a:r>
              <a:rPr lang="en-US" altLang="zh-CN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6000</a:t>
            </a:r>
            <a:r>
              <a:rPr lang="zh-CN" alt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元</a:t>
            </a:r>
            <a:r>
              <a:rPr lang="zh-CN" altLang="en-US" sz="2800" dirty="0">
                <a:solidFill>
                  <a:schemeClr val="bg1"/>
                </a:solidFill>
              </a:rPr>
              <a:t>依次扣减增值税、城市维护建设税、教育费附加、地方教育附加和企业所得税优惠</a:t>
            </a:r>
            <a:r>
              <a:rPr lang="zh-CN" altLang="en-US" sz="2800" dirty="0" smtClean="0">
                <a:solidFill>
                  <a:schemeClr val="bg1"/>
                </a:solidFill>
              </a:rPr>
              <a:t>。</a:t>
            </a:r>
            <a:endParaRPr lang="zh-CN" altLang="zh-CN" sz="2800" dirty="0">
              <a:solidFill>
                <a:schemeClr val="bg1"/>
              </a:solidFill>
            </a:endParaRPr>
          </a:p>
        </p:txBody>
      </p:sp>
      <p:pic>
        <p:nvPicPr>
          <p:cNvPr id="24" name="Picture 3" descr="H:\税局徽章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976" y="389128"/>
            <a:ext cx="1315939" cy="85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7778343" y="4829265"/>
            <a:ext cx="44152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/>
              <a:t>财税</a:t>
            </a:r>
            <a:r>
              <a:rPr lang="en-US" altLang="zh-CN" sz="4400" b="1" dirty="0" smtClean="0"/>
              <a:t>[2017]46</a:t>
            </a:r>
            <a:r>
              <a:rPr lang="zh-CN" altLang="en-US" sz="4400" b="1" dirty="0" smtClean="0"/>
              <a:t>号</a:t>
            </a:r>
            <a:endParaRPr lang="zh-CN" altLang="en-US" sz="4400" b="1" dirty="0"/>
          </a:p>
        </p:txBody>
      </p:sp>
      <p:sp>
        <p:nvSpPr>
          <p:cNvPr id="25" name="矩形 24"/>
          <p:cNvSpPr/>
          <p:nvPr/>
        </p:nvSpPr>
        <p:spPr>
          <a:xfrm>
            <a:off x="8233002" y="2079307"/>
            <a:ext cx="3191899" cy="18980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867" b="1" dirty="0" smtClean="0"/>
              <a:t>退役士兵</a:t>
            </a:r>
            <a:endParaRPr lang="en-US" altLang="zh-CN" sz="5867" b="1" dirty="0" smtClean="0"/>
          </a:p>
          <a:p>
            <a:r>
              <a:rPr lang="zh-CN" altLang="en-US" sz="5867" b="1" dirty="0" smtClean="0"/>
              <a:t>创业就业</a:t>
            </a:r>
            <a:endParaRPr lang="en-US" altLang="zh-CN" sz="5867" b="1" dirty="0"/>
          </a:p>
        </p:txBody>
      </p:sp>
    </p:spTree>
    <p:extLst>
      <p:ext uri="{BB962C8B-B14F-4D97-AF65-F5344CB8AC3E}">
        <p14:creationId xmlns:p14="http://schemas.microsoft.com/office/powerpoint/2010/main" val="178684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H="1">
            <a:off x="795" y="0"/>
            <a:ext cx="7085949" cy="6858000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grpSp>
        <p:nvGrpSpPr>
          <p:cNvPr id="12" name="组 11"/>
          <p:cNvGrpSpPr/>
          <p:nvPr/>
        </p:nvGrpSpPr>
        <p:grpSpPr>
          <a:xfrm>
            <a:off x="7086746" y="-515813"/>
            <a:ext cx="466811" cy="7631721"/>
            <a:chOff x="488676" y="2472447"/>
            <a:chExt cx="350108" cy="1739899"/>
          </a:xfrm>
        </p:grpSpPr>
        <p:sp>
          <p:nvSpPr>
            <p:cNvPr id="8" name="矩形 7"/>
            <p:cNvSpPr/>
            <p:nvPr/>
          </p:nvSpPr>
          <p:spPr>
            <a:xfrm flipH="1">
              <a:off x="751404" y="2472447"/>
              <a:ext cx="87380" cy="1739899"/>
            </a:xfrm>
            <a:prstGeom prst="rect">
              <a:avLst/>
            </a:prstGeom>
            <a:solidFill>
              <a:srgbClr val="ECBF4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9" name="矩形 8"/>
            <p:cNvSpPr/>
            <p:nvPr/>
          </p:nvSpPr>
          <p:spPr>
            <a:xfrm flipH="1">
              <a:off x="664024" y="2472447"/>
              <a:ext cx="87380" cy="1739899"/>
            </a:xfrm>
            <a:prstGeom prst="rect">
              <a:avLst/>
            </a:prstGeom>
            <a:solidFill>
              <a:srgbClr val="67B2B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0" name="矩形 9"/>
            <p:cNvSpPr/>
            <p:nvPr/>
          </p:nvSpPr>
          <p:spPr>
            <a:xfrm flipH="1">
              <a:off x="576056" y="2472447"/>
              <a:ext cx="87380" cy="1739899"/>
            </a:xfrm>
            <a:prstGeom prst="rect">
              <a:avLst/>
            </a:prstGeom>
            <a:solidFill>
              <a:srgbClr val="EE4B4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1" name="矩形 10"/>
            <p:cNvSpPr/>
            <p:nvPr/>
          </p:nvSpPr>
          <p:spPr>
            <a:xfrm flipH="1">
              <a:off x="488676" y="2472447"/>
              <a:ext cx="87380" cy="1739899"/>
            </a:xfrm>
            <a:prstGeom prst="rect">
              <a:avLst/>
            </a:prstGeom>
            <a:solidFill>
              <a:srgbClr val="6BAFD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</p:grpSp>
      <p:sp>
        <p:nvSpPr>
          <p:cNvPr id="6" name="矩形 5"/>
          <p:cNvSpPr/>
          <p:nvPr/>
        </p:nvSpPr>
        <p:spPr>
          <a:xfrm>
            <a:off x="795" y="6712091"/>
            <a:ext cx="7085949" cy="1459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233006" y="216398"/>
            <a:ext cx="89479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10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4</a:t>
            </a:r>
            <a:endParaRPr kumimoji="1" lang="zh-CN" altLang="en-US" sz="10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553557" y="1947288"/>
            <a:ext cx="4695516" cy="995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867" b="1" dirty="0" smtClean="0"/>
              <a:t>有线电视收费</a:t>
            </a:r>
            <a:endParaRPr lang="en-US" altLang="zh-CN" sz="5867" b="1" dirty="0"/>
          </a:p>
        </p:txBody>
      </p:sp>
      <p:grpSp>
        <p:nvGrpSpPr>
          <p:cNvPr id="17" name="组合 16"/>
          <p:cNvGrpSpPr/>
          <p:nvPr/>
        </p:nvGrpSpPr>
        <p:grpSpPr>
          <a:xfrm>
            <a:off x="328899" y="917852"/>
            <a:ext cx="1204066" cy="3933459"/>
            <a:chOff x="328899" y="864059"/>
            <a:chExt cx="1204066" cy="3933459"/>
          </a:xfrm>
        </p:grpSpPr>
        <p:sp>
          <p:nvSpPr>
            <p:cNvPr id="3" name="TextBox 2"/>
            <p:cNvSpPr txBox="1"/>
            <p:nvPr/>
          </p:nvSpPr>
          <p:spPr>
            <a:xfrm>
              <a:off x="342346" y="864059"/>
              <a:ext cx="10964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</a:rPr>
                <a:t>主体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28899" y="2294257"/>
              <a:ext cx="1204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</a:rPr>
                <a:t>范围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42345" y="4212743"/>
              <a:ext cx="11906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</a:rPr>
                <a:t>优惠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634778" y="898072"/>
            <a:ext cx="4719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dirty="0">
                <a:solidFill>
                  <a:schemeClr val="bg1"/>
                </a:solidFill>
              </a:rPr>
              <a:t>广播电视运营服务</a:t>
            </a:r>
            <a:r>
              <a:rPr lang="zh-CN" altLang="zh-CN" sz="3200" dirty="0" smtClean="0">
                <a:solidFill>
                  <a:schemeClr val="bg1"/>
                </a:solidFill>
              </a:rPr>
              <a:t>企业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71851" y="2142998"/>
            <a:ext cx="564790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</a:pPr>
            <a:r>
              <a:rPr lang="zh-CN" altLang="zh-CN" sz="3200" dirty="0">
                <a:solidFill>
                  <a:schemeClr val="bg1"/>
                </a:solidFill>
              </a:rPr>
              <a:t>有线数字电视基本收视</a:t>
            </a:r>
            <a:r>
              <a:rPr lang="zh-CN" altLang="zh-CN" sz="3200" dirty="0" smtClean="0">
                <a:solidFill>
                  <a:schemeClr val="bg1"/>
                </a:solidFill>
              </a:rPr>
              <a:t>维护费</a:t>
            </a:r>
            <a:endParaRPr lang="en-US" altLang="zh-CN" sz="3200" dirty="0" smtClean="0">
              <a:solidFill>
                <a:schemeClr val="bg1"/>
              </a:solidFill>
            </a:endParaRPr>
          </a:p>
          <a:p>
            <a:pPr>
              <a:lnSpc>
                <a:spcPts val="4200"/>
              </a:lnSpc>
            </a:pPr>
            <a:r>
              <a:rPr lang="zh-CN" altLang="zh-CN" sz="3200" dirty="0" smtClean="0">
                <a:solidFill>
                  <a:schemeClr val="bg1"/>
                </a:solidFill>
              </a:rPr>
              <a:t>农村</a:t>
            </a:r>
            <a:r>
              <a:rPr lang="zh-CN" altLang="zh-CN" sz="3200" dirty="0">
                <a:solidFill>
                  <a:schemeClr val="bg1"/>
                </a:solidFill>
              </a:rPr>
              <a:t>有线电视基本收视</a:t>
            </a:r>
            <a:r>
              <a:rPr lang="zh-CN" altLang="zh-CN" sz="3200" dirty="0" smtClean="0">
                <a:solidFill>
                  <a:schemeClr val="bg1"/>
                </a:solidFill>
              </a:rPr>
              <a:t>费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48262" y="4313971"/>
            <a:ext cx="5338483" cy="643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</a:pPr>
            <a:r>
              <a:rPr lang="zh-CN" altLang="zh-CN" sz="3200" dirty="0">
                <a:solidFill>
                  <a:schemeClr val="bg1"/>
                </a:solidFill>
              </a:rPr>
              <a:t>免征</a:t>
            </a:r>
            <a:r>
              <a:rPr lang="zh-CN" altLang="zh-CN" sz="3200" dirty="0" smtClean="0">
                <a:solidFill>
                  <a:schemeClr val="bg1"/>
                </a:solidFill>
              </a:rPr>
              <a:t>增值税</a:t>
            </a:r>
            <a:endParaRPr lang="zh-CN" altLang="zh-CN" sz="3200" dirty="0">
              <a:solidFill>
                <a:schemeClr val="bg1"/>
              </a:solidFill>
            </a:endParaRPr>
          </a:p>
        </p:txBody>
      </p:sp>
      <p:pic>
        <p:nvPicPr>
          <p:cNvPr id="27" name="Picture 3" descr="H:\税局徽章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976" y="389128"/>
            <a:ext cx="1315939" cy="85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7773244" y="4393953"/>
            <a:ext cx="44152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/>
              <a:t>财税</a:t>
            </a:r>
            <a:r>
              <a:rPr lang="en-US" altLang="zh-CN" sz="4400" b="1" dirty="0" smtClean="0"/>
              <a:t>[2017]35</a:t>
            </a:r>
            <a:r>
              <a:rPr lang="zh-CN" altLang="en-US" sz="4400" b="1" dirty="0" smtClean="0"/>
              <a:t>号</a:t>
            </a:r>
            <a:endParaRPr lang="zh-CN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69196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H="1">
            <a:off x="0" y="-72958"/>
            <a:ext cx="7085949" cy="6858000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grpSp>
        <p:nvGrpSpPr>
          <p:cNvPr id="12" name="组 11"/>
          <p:cNvGrpSpPr/>
          <p:nvPr/>
        </p:nvGrpSpPr>
        <p:grpSpPr>
          <a:xfrm>
            <a:off x="7086746" y="-515813"/>
            <a:ext cx="466811" cy="7631721"/>
            <a:chOff x="488676" y="2472447"/>
            <a:chExt cx="350108" cy="1739899"/>
          </a:xfrm>
        </p:grpSpPr>
        <p:sp>
          <p:nvSpPr>
            <p:cNvPr id="8" name="矩形 7"/>
            <p:cNvSpPr/>
            <p:nvPr/>
          </p:nvSpPr>
          <p:spPr>
            <a:xfrm flipH="1">
              <a:off x="751404" y="2472447"/>
              <a:ext cx="87380" cy="1739899"/>
            </a:xfrm>
            <a:prstGeom prst="rect">
              <a:avLst/>
            </a:prstGeom>
            <a:solidFill>
              <a:srgbClr val="ECBF4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9" name="矩形 8"/>
            <p:cNvSpPr/>
            <p:nvPr/>
          </p:nvSpPr>
          <p:spPr>
            <a:xfrm flipH="1">
              <a:off x="664024" y="2472447"/>
              <a:ext cx="87380" cy="1739899"/>
            </a:xfrm>
            <a:prstGeom prst="rect">
              <a:avLst/>
            </a:prstGeom>
            <a:solidFill>
              <a:srgbClr val="67B2B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0" name="矩形 9"/>
            <p:cNvSpPr/>
            <p:nvPr/>
          </p:nvSpPr>
          <p:spPr>
            <a:xfrm flipH="1">
              <a:off x="576056" y="2472447"/>
              <a:ext cx="87380" cy="1739899"/>
            </a:xfrm>
            <a:prstGeom prst="rect">
              <a:avLst/>
            </a:prstGeom>
            <a:solidFill>
              <a:srgbClr val="EE4B4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1" name="矩形 10"/>
            <p:cNvSpPr/>
            <p:nvPr/>
          </p:nvSpPr>
          <p:spPr>
            <a:xfrm flipH="1">
              <a:off x="488676" y="2472447"/>
              <a:ext cx="87380" cy="1739899"/>
            </a:xfrm>
            <a:prstGeom prst="rect">
              <a:avLst/>
            </a:prstGeom>
            <a:solidFill>
              <a:srgbClr val="6BAFD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</p:grpSp>
      <p:sp>
        <p:nvSpPr>
          <p:cNvPr id="6" name="矩形 5"/>
          <p:cNvSpPr/>
          <p:nvPr/>
        </p:nvSpPr>
        <p:spPr>
          <a:xfrm>
            <a:off x="795" y="6712091"/>
            <a:ext cx="7085949" cy="1459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233006" y="216398"/>
            <a:ext cx="89479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10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5</a:t>
            </a:r>
            <a:endParaRPr kumimoji="1" lang="zh-CN" altLang="en-US" sz="10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736615" y="2007688"/>
            <a:ext cx="4173299" cy="1898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5867" b="1" dirty="0" smtClean="0"/>
              <a:t>新疆国际</a:t>
            </a:r>
            <a:endParaRPr lang="en-US" altLang="zh-CN" sz="5867" b="1" dirty="0" smtClean="0"/>
          </a:p>
          <a:p>
            <a:r>
              <a:rPr lang="zh-CN" altLang="en-US" sz="5867" b="1" dirty="0" smtClean="0"/>
              <a:t>大巴扎项目</a:t>
            </a:r>
            <a:endParaRPr lang="en-US" altLang="zh-CN" sz="5867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41551" y="854631"/>
            <a:ext cx="10964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</a:rPr>
              <a:t>主体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550" y="3115781"/>
            <a:ext cx="1271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</a:rPr>
              <a:t>范围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346" y="5140595"/>
            <a:ext cx="10964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</a:rPr>
              <a:t>优惠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38837" y="616512"/>
            <a:ext cx="500230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dirty="0">
                <a:solidFill>
                  <a:schemeClr val="bg1"/>
                </a:solidFill>
              </a:rPr>
              <a:t>新疆国际大巴扎物业服务</a:t>
            </a:r>
            <a:r>
              <a:rPr lang="zh-CN" altLang="zh-CN" sz="3200" dirty="0" smtClean="0">
                <a:solidFill>
                  <a:schemeClr val="bg1"/>
                </a:solidFill>
              </a:rPr>
              <a:t>有限公司</a:t>
            </a:r>
            <a:endParaRPr lang="en-US" altLang="zh-CN" sz="3200" dirty="0" smtClean="0">
              <a:solidFill>
                <a:schemeClr val="bg1"/>
              </a:solidFill>
            </a:endParaRPr>
          </a:p>
          <a:p>
            <a:r>
              <a:rPr lang="zh-CN" altLang="zh-CN" sz="3200" dirty="0" smtClean="0">
                <a:solidFill>
                  <a:schemeClr val="bg1"/>
                </a:solidFill>
              </a:rPr>
              <a:t>新疆</a:t>
            </a:r>
            <a:r>
              <a:rPr lang="zh-CN" altLang="zh-CN" sz="3200" dirty="0">
                <a:solidFill>
                  <a:schemeClr val="bg1"/>
                </a:solidFill>
              </a:rPr>
              <a:t>国际大巴扎文化旅游产业</a:t>
            </a:r>
            <a:r>
              <a:rPr lang="zh-CN" altLang="zh-CN" sz="3200" dirty="0" smtClean="0">
                <a:solidFill>
                  <a:schemeClr val="bg1"/>
                </a:solidFill>
              </a:rPr>
              <a:t>有限公司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38835" y="3072138"/>
            <a:ext cx="564790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</a:pPr>
            <a:r>
              <a:rPr lang="zh-CN" altLang="zh-CN" sz="3200" dirty="0">
                <a:solidFill>
                  <a:schemeClr val="bg1"/>
                </a:solidFill>
              </a:rPr>
              <a:t>从事与新疆国际大巴扎</a:t>
            </a:r>
            <a:r>
              <a:rPr lang="zh-CN" altLang="zh-CN" sz="3200" dirty="0" smtClean="0">
                <a:solidFill>
                  <a:schemeClr val="bg1"/>
                </a:solidFill>
              </a:rPr>
              <a:t>项目</a:t>
            </a:r>
            <a:endParaRPr lang="en-US" altLang="zh-CN" sz="3200" dirty="0" smtClean="0">
              <a:solidFill>
                <a:schemeClr val="bg1"/>
              </a:solidFill>
            </a:endParaRPr>
          </a:p>
          <a:p>
            <a:pPr>
              <a:lnSpc>
                <a:spcPts val="4200"/>
              </a:lnSpc>
            </a:pPr>
            <a:r>
              <a:rPr lang="zh-CN" altLang="zh-CN" sz="3200" dirty="0" smtClean="0">
                <a:solidFill>
                  <a:schemeClr val="bg1"/>
                </a:solidFill>
              </a:rPr>
              <a:t>有关</a:t>
            </a:r>
            <a:r>
              <a:rPr lang="zh-CN" altLang="zh-CN" sz="3200" dirty="0">
                <a:solidFill>
                  <a:schemeClr val="bg1"/>
                </a:solidFill>
              </a:rPr>
              <a:t>的营改增应税行为</a:t>
            </a:r>
            <a:r>
              <a:rPr lang="zh-CN" altLang="zh-CN" sz="3200" dirty="0" smtClean="0">
                <a:solidFill>
                  <a:schemeClr val="bg1"/>
                </a:solidFill>
              </a:rPr>
              <a:t>取得</a:t>
            </a:r>
            <a:endParaRPr lang="en-US" altLang="zh-CN" sz="3200" dirty="0" smtClean="0">
              <a:solidFill>
                <a:schemeClr val="bg1"/>
              </a:solidFill>
            </a:endParaRPr>
          </a:p>
          <a:p>
            <a:pPr>
              <a:lnSpc>
                <a:spcPts val="4200"/>
              </a:lnSpc>
            </a:pPr>
            <a:r>
              <a:rPr lang="zh-CN" altLang="zh-CN" sz="3200" dirty="0" smtClean="0">
                <a:solidFill>
                  <a:schemeClr val="bg1"/>
                </a:solidFill>
              </a:rPr>
              <a:t>的收入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38044" y="5141331"/>
            <a:ext cx="5338483" cy="643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</a:pPr>
            <a:r>
              <a:rPr lang="zh-CN" altLang="zh-CN" sz="3200" dirty="0">
                <a:solidFill>
                  <a:schemeClr val="bg1"/>
                </a:solidFill>
              </a:rPr>
              <a:t>免征</a:t>
            </a:r>
            <a:r>
              <a:rPr lang="zh-CN" altLang="zh-CN" sz="3200" dirty="0" smtClean="0">
                <a:solidFill>
                  <a:schemeClr val="bg1"/>
                </a:solidFill>
              </a:rPr>
              <a:t>增值税</a:t>
            </a:r>
            <a:endParaRPr lang="zh-CN" altLang="zh-CN" sz="3200" dirty="0">
              <a:solidFill>
                <a:schemeClr val="bg1"/>
              </a:solidFill>
            </a:endParaRPr>
          </a:p>
        </p:txBody>
      </p:sp>
      <p:pic>
        <p:nvPicPr>
          <p:cNvPr id="26" name="Picture 3" descr="H:\税局徽章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976" y="389128"/>
            <a:ext cx="1315939" cy="85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7773244" y="4393953"/>
            <a:ext cx="44152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/>
              <a:t>财税</a:t>
            </a:r>
            <a:r>
              <a:rPr lang="en-US" altLang="zh-CN" sz="4400" b="1" dirty="0" smtClean="0"/>
              <a:t>[2017]36</a:t>
            </a:r>
            <a:r>
              <a:rPr lang="zh-CN" altLang="en-US" sz="4400" b="1" dirty="0" smtClean="0"/>
              <a:t>号</a:t>
            </a:r>
            <a:endParaRPr lang="zh-CN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40345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H="1">
            <a:off x="0" y="-72958"/>
            <a:ext cx="7085949" cy="6858000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grpSp>
        <p:nvGrpSpPr>
          <p:cNvPr id="12" name="组 11"/>
          <p:cNvGrpSpPr/>
          <p:nvPr/>
        </p:nvGrpSpPr>
        <p:grpSpPr>
          <a:xfrm>
            <a:off x="7086746" y="-515813"/>
            <a:ext cx="466811" cy="7631721"/>
            <a:chOff x="488676" y="2472447"/>
            <a:chExt cx="350108" cy="1739899"/>
          </a:xfrm>
        </p:grpSpPr>
        <p:sp>
          <p:nvSpPr>
            <p:cNvPr id="8" name="矩形 7"/>
            <p:cNvSpPr/>
            <p:nvPr/>
          </p:nvSpPr>
          <p:spPr>
            <a:xfrm flipH="1">
              <a:off x="751404" y="2472447"/>
              <a:ext cx="87380" cy="1739899"/>
            </a:xfrm>
            <a:prstGeom prst="rect">
              <a:avLst/>
            </a:prstGeom>
            <a:solidFill>
              <a:srgbClr val="ECBF4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9" name="矩形 8"/>
            <p:cNvSpPr/>
            <p:nvPr/>
          </p:nvSpPr>
          <p:spPr>
            <a:xfrm flipH="1">
              <a:off x="664024" y="2472447"/>
              <a:ext cx="87380" cy="1739899"/>
            </a:xfrm>
            <a:prstGeom prst="rect">
              <a:avLst/>
            </a:prstGeom>
            <a:solidFill>
              <a:srgbClr val="67B2B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0" name="矩形 9"/>
            <p:cNvSpPr/>
            <p:nvPr/>
          </p:nvSpPr>
          <p:spPr>
            <a:xfrm flipH="1">
              <a:off x="576056" y="2472447"/>
              <a:ext cx="87380" cy="1739899"/>
            </a:xfrm>
            <a:prstGeom prst="rect">
              <a:avLst/>
            </a:prstGeom>
            <a:solidFill>
              <a:srgbClr val="EE4B4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1" name="矩形 10"/>
            <p:cNvSpPr/>
            <p:nvPr/>
          </p:nvSpPr>
          <p:spPr>
            <a:xfrm flipH="1">
              <a:off x="488676" y="2472447"/>
              <a:ext cx="87380" cy="1739899"/>
            </a:xfrm>
            <a:prstGeom prst="rect">
              <a:avLst/>
            </a:prstGeom>
            <a:solidFill>
              <a:srgbClr val="6BAFD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</p:grpSp>
      <p:sp>
        <p:nvSpPr>
          <p:cNvPr id="6" name="矩形 5"/>
          <p:cNvSpPr/>
          <p:nvPr/>
        </p:nvSpPr>
        <p:spPr>
          <a:xfrm>
            <a:off x="795" y="6712091"/>
            <a:ext cx="7085949" cy="1459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233006" y="216398"/>
            <a:ext cx="195919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10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6.1</a:t>
            </a:r>
            <a:endParaRPr kumimoji="1" lang="zh-CN" altLang="en-US" sz="10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797760" y="1868886"/>
            <a:ext cx="433051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6000" b="1" dirty="0"/>
              <a:t>金融机构农户小额贷款</a:t>
            </a:r>
            <a:r>
              <a:rPr lang="zh-CN" altLang="zh-CN" sz="6000" b="1" dirty="0" smtClean="0"/>
              <a:t>利息收入</a:t>
            </a:r>
            <a:endParaRPr lang="en-US" altLang="zh-CN" sz="5867" b="1" dirty="0">
              <a:solidFill>
                <a:srgbClr val="51597B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42348" y="1579944"/>
            <a:ext cx="6744398" cy="2602351"/>
            <a:chOff x="342346" y="577226"/>
            <a:chExt cx="6744398" cy="2602351"/>
          </a:xfrm>
        </p:grpSpPr>
        <p:sp>
          <p:nvSpPr>
            <p:cNvPr id="3" name="TextBox 2"/>
            <p:cNvSpPr txBox="1"/>
            <p:nvPr/>
          </p:nvSpPr>
          <p:spPr>
            <a:xfrm>
              <a:off x="342346" y="611347"/>
              <a:ext cx="10964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</a:rPr>
                <a:t>主体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69240" y="1661079"/>
              <a:ext cx="127130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</a:rPr>
                <a:t>范围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465731" y="577226"/>
              <a:ext cx="50023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3200" dirty="0">
                  <a:solidFill>
                    <a:schemeClr val="bg1"/>
                  </a:solidFill>
                </a:rPr>
                <a:t>金融</a:t>
              </a:r>
              <a:r>
                <a:rPr lang="zh-CN" altLang="zh-CN" sz="3200" dirty="0" smtClean="0">
                  <a:solidFill>
                    <a:schemeClr val="bg1"/>
                  </a:solidFill>
                </a:rPr>
                <a:t>机构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38835" y="1471417"/>
              <a:ext cx="5647909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zh-CN" altLang="zh-CN" sz="3200" dirty="0">
                  <a:solidFill>
                    <a:schemeClr val="bg1"/>
                  </a:solidFill>
                </a:rPr>
                <a:t>农户小额贷款</a:t>
              </a:r>
              <a:r>
                <a:rPr lang="en-US" altLang="zh-CN" sz="3200" dirty="0">
                  <a:solidFill>
                    <a:schemeClr val="bg1"/>
                  </a:solidFill>
                </a:rPr>
                <a:t>(</a:t>
              </a:r>
              <a:r>
                <a:rPr lang="zh-CN" altLang="zh-CN" sz="3200" dirty="0">
                  <a:solidFill>
                    <a:schemeClr val="bg1"/>
                  </a:solidFill>
                </a:rPr>
                <a:t>指单笔且该农户贷款余额总额在</a:t>
              </a:r>
              <a:r>
                <a:rPr lang="en-US" altLang="zh-CN" sz="3200" dirty="0">
                  <a:solidFill>
                    <a:schemeClr val="bg1"/>
                  </a:solidFill>
                </a:rPr>
                <a:t>10</a:t>
              </a:r>
              <a:r>
                <a:rPr lang="zh-CN" altLang="zh-CN" sz="3200" dirty="0">
                  <a:solidFill>
                    <a:schemeClr val="bg1"/>
                  </a:solidFill>
                </a:rPr>
                <a:t>万元及以下的贷款</a:t>
              </a:r>
              <a:r>
                <a:rPr lang="en-US" altLang="zh-CN" sz="3200" dirty="0">
                  <a:solidFill>
                    <a:schemeClr val="bg1"/>
                  </a:solidFill>
                </a:rPr>
                <a:t>)</a:t>
              </a:r>
              <a:r>
                <a:rPr lang="zh-CN" altLang="zh-CN" sz="3200" dirty="0" smtClean="0">
                  <a:solidFill>
                    <a:schemeClr val="bg1"/>
                  </a:solidFill>
                </a:rPr>
                <a:t>利息收入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9" name="Picture 3" descr="H:\税局徽章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976" y="389128"/>
            <a:ext cx="1315939" cy="85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7713028" y="5004563"/>
            <a:ext cx="44152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/>
              <a:t>财税</a:t>
            </a:r>
            <a:r>
              <a:rPr lang="en-US" altLang="zh-CN" sz="4400" b="1" dirty="0" smtClean="0"/>
              <a:t>[2017]44</a:t>
            </a:r>
            <a:r>
              <a:rPr lang="zh-CN" altLang="en-US" sz="4400" b="1" dirty="0" smtClean="0"/>
              <a:t>号</a:t>
            </a:r>
            <a:endParaRPr lang="zh-CN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5781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H="1">
            <a:off x="0" y="-72958"/>
            <a:ext cx="7085949" cy="6858000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grpSp>
        <p:nvGrpSpPr>
          <p:cNvPr id="12" name="组 11"/>
          <p:cNvGrpSpPr/>
          <p:nvPr/>
        </p:nvGrpSpPr>
        <p:grpSpPr>
          <a:xfrm>
            <a:off x="7086746" y="-515813"/>
            <a:ext cx="466811" cy="7631721"/>
            <a:chOff x="488676" y="2472447"/>
            <a:chExt cx="350108" cy="1739899"/>
          </a:xfrm>
        </p:grpSpPr>
        <p:sp>
          <p:nvSpPr>
            <p:cNvPr id="8" name="矩形 7"/>
            <p:cNvSpPr/>
            <p:nvPr/>
          </p:nvSpPr>
          <p:spPr>
            <a:xfrm flipH="1">
              <a:off x="751404" y="2472447"/>
              <a:ext cx="87380" cy="1739899"/>
            </a:xfrm>
            <a:prstGeom prst="rect">
              <a:avLst/>
            </a:prstGeom>
            <a:solidFill>
              <a:srgbClr val="ECBF4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9" name="矩形 8"/>
            <p:cNvSpPr/>
            <p:nvPr/>
          </p:nvSpPr>
          <p:spPr>
            <a:xfrm flipH="1">
              <a:off x="664024" y="2472447"/>
              <a:ext cx="87380" cy="1739899"/>
            </a:xfrm>
            <a:prstGeom prst="rect">
              <a:avLst/>
            </a:prstGeom>
            <a:solidFill>
              <a:srgbClr val="67B2B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0" name="矩形 9"/>
            <p:cNvSpPr/>
            <p:nvPr/>
          </p:nvSpPr>
          <p:spPr>
            <a:xfrm flipH="1">
              <a:off x="576056" y="2472447"/>
              <a:ext cx="87380" cy="1739899"/>
            </a:xfrm>
            <a:prstGeom prst="rect">
              <a:avLst/>
            </a:prstGeom>
            <a:solidFill>
              <a:srgbClr val="EE4B4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1" name="矩形 10"/>
            <p:cNvSpPr/>
            <p:nvPr/>
          </p:nvSpPr>
          <p:spPr>
            <a:xfrm flipH="1">
              <a:off x="488676" y="2472447"/>
              <a:ext cx="87380" cy="1739899"/>
            </a:xfrm>
            <a:prstGeom prst="rect">
              <a:avLst/>
            </a:prstGeom>
            <a:solidFill>
              <a:srgbClr val="6BAFD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</p:grpSp>
      <p:sp>
        <p:nvSpPr>
          <p:cNvPr id="6" name="矩形 5"/>
          <p:cNvSpPr/>
          <p:nvPr/>
        </p:nvSpPr>
        <p:spPr>
          <a:xfrm>
            <a:off x="795" y="6712091"/>
            <a:ext cx="7085949" cy="1459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233006" y="216398"/>
            <a:ext cx="195919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10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6.2</a:t>
            </a:r>
            <a:endParaRPr kumimoji="1" lang="zh-CN" altLang="en-US" sz="10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797760" y="1868886"/>
            <a:ext cx="433051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6000" b="1" dirty="0"/>
              <a:t>金融机构农户小额贷款</a:t>
            </a:r>
            <a:r>
              <a:rPr lang="zh-CN" altLang="zh-CN" sz="6000" b="1" dirty="0" smtClean="0"/>
              <a:t>利息收入</a:t>
            </a:r>
            <a:endParaRPr lang="en-US" altLang="zh-CN" sz="5867" b="1" dirty="0">
              <a:solidFill>
                <a:srgbClr val="51597B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99807" y="1498173"/>
            <a:ext cx="6861699" cy="3029468"/>
            <a:chOff x="341551" y="3340910"/>
            <a:chExt cx="6861699" cy="3029468"/>
          </a:xfrm>
        </p:grpSpPr>
        <p:sp>
          <p:nvSpPr>
            <p:cNvPr id="7" name="TextBox 6"/>
            <p:cNvSpPr txBox="1"/>
            <p:nvPr/>
          </p:nvSpPr>
          <p:spPr>
            <a:xfrm>
              <a:off x="393746" y="5756108"/>
              <a:ext cx="10964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</a:rPr>
                <a:t>优惠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517312" y="5726612"/>
              <a:ext cx="5338483" cy="643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300"/>
                </a:lnSpc>
              </a:pPr>
              <a:r>
                <a:rPr lang="zh-CN" altLang="zh-CN" sz="3200" dirty="0">
                  <a:solidFill>
                    <a:schemeClr val="bg1"/>
                  </a:solidFill>
                </a:rPr>
                <a:t>免征</a:t>
              </a:r>
              <a:r>
                <a:rPr lang="zh-CN" altLang="zh-CN" sz="3200" dirty="0" smtClean="0">
                  <a:solidFill>
                    <a:schemeClr val="bg1"/>
                  </a:solidFill>
                </a:rPr>
                <a:t>增值税</a:t>
              </a:r>
              <a:endParaRPr lang="zh-CN" altLang="zh-CN" sz="3200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41551" y="3429004"/>
              <a:ext cx="10964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</a:rPr>
                <a:t>主体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42346" y="5047540"/>
              <a:ext cx="127130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</a:rPr>
                <a:t>范围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452283" y="3340910"/>
              <a:ext cx="515022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3200" dirty="0">
                  <a:solidFill>
                    <a:schemeClr val="bg1"/>
                  </a:solidFill>
                </a:rPr>
                <a:t>经省级金融管理部门（金融办、局等）批准成立的小额贷款公司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517310" y="5040278"/>
              <a:ext cx="56859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3200" dirty="0">
                  <a:solidFill>
                    <a:schemeClr val="bg1"/>
                  </a:solidFill>
                </a:rPr>
                <a:t>取得的农户小额贷款利息收入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9" name="Picture 3" descr="H:\税局徽章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976" y="389128"/>
            <a:ext cx="1315939" cy="85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7713028" y="5004563"/>
            <a:ext cx="44152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/>
              <a:t>财税</a:t>
            </a:r>
            <a:r>
              <a:rPr lang="en-US" altLang="zh-CN" sz="4400" b="1" dirty="0" smtClean="0"/>
              <a:t>[2017]44</a:t>
            </a:r>
            <a:r>
              <a:rPr lang="zh-CN" altLang="en-US" sz="4400" b="1" dirty="0" smtClean="0"/>
              <a:t>号</a:t>
            </a:r>
            <a:endParaRPr lang="zh-CN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38299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 flipH="1">
            <a:off x="795" y="5212279"/>
            <a:ext cx="12192000" cy="1645729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22" name="矩形 21"/>
          <p:cNvSpPr/>
          <p:nvPr/>
        </p:nvSpPr>
        <p:spPr>
          <a:xfrm>
            <a:off x="795" y="6712091"/>
            <a:ext cx="12192000" cy="1459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58216" y="2755862"/>
            <a:ext cx="18473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90000"/>
              </a:lnSpc>
            </a:pPr>
            <a:endParaRPr kumimoji="1" lang="zh-CN" altLang="en-US" sz="20000" dirty="0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-24698" y="3313867"/>
            <a:ext cx="122182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8800" b="1" dirty="0" smtClean="0">
                <a:solidFill>
                  <a:srgbClr val="51597B"/>
                </a:solidFill>
              </a:rPr>
              <a:t>谢谢</a:t>
            </a:r>
            <a:endParaRPr kumimoji="1" lang="zh-CN" altLang="en-US" sz="8800" b="1" dirty="0">
              <a:solidFill>
                <a:srgbClr val="51597B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 flipH="1">
            <a:off x="1588" y="-64846"/>
            <a:ext cx="12192000" cy="2820708"/>
          </a:xfrm>
          <a:prstGeom prst="rect">
            <a:avLst/>
          </a:prstGeom>
          <a:solidFill>
            <a:srgbClr val="515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13" name="TextBox 12"/>
          <p:cNvSpPr txBox="1"/>
          <p:nvPr/>
        </p:nvSpPr>
        <p:spPr>
          <a:xfrm>
            <a:off x="9026435" y="5489805"/>
            <a:ext cx="28085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bg1"/>
                </a:solidFill>
                <a:latin typeface="+mj-ea"/>
                <a:ea typeface="+mj-ea"/>
              </a:rPr>
              <a:t>海珠区国家税务局</a:t>
            </a:r>
            <a:endParaRPr lang="en-US" altLang="zh-CN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r"/>
            <a:r>
              <a:rPr lang="en-US" altLang="zh-CN" dirty="0" smtClean="0">
                <a:solidFill>
                  <a:schemeClr val="bg1"/>
                </a:solidFill>
                <a:latin typeface="+mj-ea"/>
                <a:ea typeface="+mj-ea"/>
              </a:rPr>
              <a:t>2017</a:t>
            </a:r>
            <a:r>
              <a:rPr lang="zh-CN" altLang="en-US" dirty="0" smtClean="0">
                <a:solidFill>
                  <a:schemeClr val="bg1"/>
                </a:solidFill>
                <a:latin typeface="+mj-ea"/>
                <a:ea typeface="+mj-ea"/>
              </a:rPr>
              <a:t>年</a:t>
            </a:r>
            <a:r>
              <a:rPr lang="en-US" altLang="zh-CN" dirty="0" smtClean="0">
                <a:solidFill>
                  <a:schemeClr val="bg1"/>
                </a:solidFill>
                <a:latin typeface="+mj-ea"/>
                <a:ea typeface="+mj-ea"/>
              </a:rPr>
              <a:t>7</a:t>
            </a:r>
            <a:r>
              <a:rPr lang="zh-CN" altLang="en-US" dirty="0" smtClean="0">
                <a:solidFill>
                  <a:schemeClr val="bg1"/>
                </a:solidFill>
                <a:latin typeface="+mj-ea"/>
                <a:ea typeface="+mj-ea"/>
              </a:rPr>
              <a:t>月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6" name="Picture 3" descr="H:\税局徽章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7600" y1="11421" x2="6700" y2="13928"/>
                        <a14:backgroundMark x1="78500" y1="6267" x2="96000" y2="19081"/>
                        <a14:backgroundMark x1="95200" y1="75348" x2="76000" y2="92061"/>
                        <a14:backgroundMark x1="5100" y1="79248" x2="26700" y2="94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976" y="389128"/>
            <a:ext cx="1315939" cy="85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58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模块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purl.org/dc/terms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sharepoint/v3/field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1611</TotalTime>
  <Words>1119</Words>
  <Application>Microsoft Office PowerPoint</Application>
  <PresentationFormat>自定义</PresentationFormat>
  <Paragraphs>214</Paragraphs>
  <Slides>25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27" baseType="lpstr">
      <vt:lpstr>Office Theme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维持原扣除力度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Office PLUS</dc:creator>
  <cp:keywords/>
  <dc:description/>
  <cp:lastModifiedBy>梁秀妍</cp:lastModifiedBy>
  <cp:revision>198</cp:revision>
  <dcterms:created xsi:type="dcterms:W3CDTF">2010-04-12T23:12:02Z</dcterms:created>
  <dcterms:modified xsi:type="dcterms:W3CDTF">2017-07-28T04:53:59Z</dcterms:modified>
  <cp:category/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