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5" r:id="rId3"/>
    <p:sldMasterId id="2147483688" r:id="rId4"/>
    <p:sldMasterId id="2147483701" r:id="rId5"/>
  </p:sldMasterIdLst>
  <p:handoutMasterIdLst>
    <p:handoutMasterId r:id="rId35"/>
  </p:handoutMasterIdLst>
  <p:sldIdLst>
    <p:sldId id="346" r:id="rId6"/>
    <p:sldId id="347" r:id="rId7"/>
    <p:sldId id="348" r:id="rId8"/>
    <p:sldId id="259" r:id="rId9"/>
    <p:sldId id="349" r:id="rId10"/>
    <p:sldId id="338" r:id="rId11"/>
    <p:sldId id="291" r:id="rId12"/>
    <p:sldId id="330" r:id="rId13"/>
    <p:sldId id="302" r:id="rId14"/>
    <p:sldId id="343" r:id="rId15"/>
    <p:sldId id="344" r:id="rId16"/>
    <p:sldId id="345" r:id="rId17"/>
    <p:sldId id="293" r:id="rId18"/>
    <p:sldId id="294" r:id="rId19"/>
    <p:sldId id="296" r:id="rId20"/>
    <p:sldId id="300" r:id="rId21"/>
    <p:sldId id="299" r:id="rId22"/>
    <p:sldId id="334" r:id="rId23"/>
    <p:sldId id="341" r:id="rId24"/>
    <p:sldId id="340" r:id="rId25"/>
    <p:sldId id="336" r:id="rId26"/>
    <p:sldId id="350" r:id="rId27"/>
    <p:sldId id="301" r:id="rId28"/>
    <p:sldId id="332" r:id="rId29"/>
    <p:sldId id="351" r:id="rId30"/>
    <p:sldId id="352" r:id="rId31"/>
    <p:sldId id="354" r:id="rId32"/>
    <p:sldId id="355" r:id="rId33"/>
    <p:sldId id="313" r:id="rId34"/>
  </p:sldIdLst>
  <p:sldSz cx="9144000" cy="6858000" type="screen4x3"/>
  <p:notesSz cx="9926638" cy="67976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5868"/>
    <a:srgbClr val="5F5F5F"/>
    <a:srgbClr val="808080"/>
    <a:srgbClr val="6699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p:cViewPr>
        <p:scale>
          <a:sx n="70" d="100"/>
          <a:sy n="70" d="100"/>
        </p:scale>
        <p:origin x="-1398"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C03D19C8-EBE3-4245-BA20-546D8AA7459B}" type="datetimeFigureOut">
              <a:rPr lang="zh-CN" altLang="en-US" smtClean="0"/>
              <a:t>2018-4-17</a:t>
            </a:fld>
            <a:endParaRPr lang="zh-CN" altLang="en-US"/>
          </a:p>
        </p:txBody>
      </p:sp>
      <p:sp>
        <p:nvSpPr>
          <p:cNvPr id="4" name="页脚占位符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2D5C21F4-99B1-430E-B62E-9D64EE36BCED}" type="slidenum">
              <a:rPr lang="zh-CN" altLang="en-US" smtClean="0"/>
              <a:t>‹#›</a:t>
            </a:fld>
            <a:endParaRPr lang="zh-CN" altLang="en-US"/>
          </a:p>
        </p:txBody>
      </p:sp>
    </p:spTree>
    <p:extLst>
      <p:ext uri="{BB962C8B-B14F-4D97-AF65-F5344CB8AC3E}">
        <p14:creationId xmlns:p14="http://schemas.microsoft.com/office/powerpoint/2010/main" val="3643477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5.xml"/><Relationship Id="rId4" Type="http://schemas.openxmlformats.org/officeDocument/2006/relationships/image" Target="../media/image3.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3089" name="Rectangle 17"/>
          <p:cNvSpPr>
            <a:spLocks noChangeArrowheads="1"/>
          </p:cNvSpPr>
          <p:nvPr/>
        </p:nvSpPr>
        <p:spPr bwMode="gray">
          <a:xfrm>
            <a:off x="8004175" y="0"/>
            <a:ext cx="1139825" cy="6858000"/>
          </a:xfrm>
          <a:prstGeom prst="rect">
            <a:avLst/>
          </a:prstGeom>
          <a:solidFill>
            <a:schemeClr val="bg2">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0" name="Rectangle 18"/>
          <p:cNvSpPr>
            <a:spLocks noChangeArrowheads="1"/>
          </p:cNvSpPr>
          <p:nvPr/>
        </p:nvSpPr>
        <p:spPr bwMode="white">
          <a:xfrm>
            <a:off x="0" y="4638675"/>
            <a:ext cx="9144000" cy="2219325"/>
          </a:xfrm>
          <a:prstGeom prst="rect">
            <a:avLst/>
          </a:prstGeom>
          <a:solidFill>
            <a:schemeClr val="folHlink">
              <a:alpha val="31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1" name="Rectangle 19"/>
          <p:cNvSpPr>
            <a:spLocks noChangeArrowheads="1"/>
          </p:cNvSpPr>
          <p:nvPr/>
        </p:nvSpPr>
        <p:spPr bwMode="gray">
          <a:xfrm>
            <a:off x="0" y="2149475"/>
            <a:ext cx="9144000" cy="24987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2" name="Freeform 20"/>
          <p:cNvSpPr>
            <a:spLocks/>
          </p:cNvSpPr>
          <p:nvPr/>
        </p:nvSpPr>
        <p:spPr bwMode="gray">
          <a:xfrm>
            <a:off x="-9525" y="2138363"/>
            <a:ext cx="8015288" cy="2271712"/>
          </a:xfrm>
          <a:custGeom>
            <a:avLst/>
            <a:gdLst>
              <a:gd name="T0" fmla="*/ 0 w 5049"/>
              <a:gd name="T1" fmla="*/ 0 h 1471"/>
              <a:gd name="T2" fmla="*/ 5049 w 5049"/>
              <a:gd name="T3" fmla="*/ 2 h 1471"/>
              <a:gd name="T4" fmla="*/ 5048 w 5049"/>
              <a:gd name="T5" fmla="*/ 1458 h 1471"/>
              <a:gd name="T6" fmla="*/ 0 w 5049"/>
              <a:gd name="T7" fmla="*/ 1471 h 1471"/>
              <a:gd name="T8" fmla="*/ 0 w 5049"/>
              <a:gd name="T9" fmla="*/ 0 h 1471"/>
            </a:gdLst>
            <a:ahLst/>
            <a:cxnLst>
              <a:cxn ang="0">
                <a:pos x="T0" y="T1"/>
              </a:cxn>
              <a:cxn ang="0">
                <a:pos x="T2" y="T3"/>
              </a:cxn>
              <a:cxn ang="0">
                <a:pos x="T4" y="T5"/>
              </a:cxn>
              <a:cxn ang="0">
                <a:pos x="T6" y="T7"/>
              </a:cxn>
              <a:cxn ang="0">
                <a:pos x="T8" y="T9"/>
              </a:cxn>
            </a:cxnLst>
            <a:rect l="0" t="0" r="r" b="b"/>
            <a:pathLst>
              <a:path w="5049" h="1471">
                <a:moveTo>
                  <a:pt x="0" y="0"/>
                </a:moveTo>
                <a:lnTo>
                  <a:pt x="5049" y="2"/>
                </a:lnTo>
                <a:lnTo>
                  <a:pt x="5048" y="1458"/>
                </a:lnTo>
                <a:lnTo>
                  <a:pt x="0" y="1471"/>
                </a:lnTo>
                <a:lnTo>
                  <a:pt x="0" y="0"/>
                </a:lnTo>
                <a:close/>
              </a:path>
            </a:pathLst>
          </a:custGeom>
          <a:solidFill>
            <a:schemeClr val="folHlink">
              <a:alpha val="73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003366"/>
                  </a:outerShdw>
                </a:effectLst>
              </a14:hiddenEffects>
            </a:ext>
          </a:extLst>
        </p:spPr>
        <p:txBody>
          <a:bodyPr/>
          <a:lstStyle/>
          <a:p>
            <a:endParaRPr lang="zh-CN" altLang="en-US"/>
          </a:p>
        </p:txBody>
      </p:sp>
      <p:sp>
        <p:nvSpPr>
          <p:cNvPr id="3093" name="AutoShape 21"/>
          <p:cNvSpPr>
            <a:spLocks noChangeArrowheads="1"/>
          </p:cNvSpPr>
          <p:nvPr/>
        </p:nvSpPr>
        <p:spPr bwMode="gray">
          <a:xfrm>
            <a:off x="7696200" y="594360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4" name="AutoShape 22"/>
          <p:cNvSpPr>
            <a:spLocks noChangeArrowheads="1"/>
          </p:cNvSpPr>
          <p:nvPr/>
        </p:nvSpPr>
        <p:spPr bwMode="gray">
          <a:xfrm>
            <a:off x="8229600" y="563880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5" name="AutoShape 23"/>
          <p:cNvSpPr>
            <a:spLocks noChangeArrowheads="1"/>
          </p:cNvSpPr>
          <p:nvPr/>
        </p:nvSpPr>
        <p:spPr bwMode="gray">
          <a:xfrm>
            <a:off x="8220075" y="622935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 name="Rectangle 2"/>
          <p:cNvSpPr>
            <a:spLocks noGrp="1" noChangeArrowheads="1"/>
          </p:cNvSpPr>
          <p:nvPr>
            <p:ph type="ctrTitle"/>
          </p:nvPr>
        </p:nvSpPr>
        <p:spPr bwMode="gray">
          <a:xfrm>
            <a:off x="1143000" y="990600"/>
            <a:ext cx="6705600" cy="1012825"/>
          </a:xfrm>
        </p:spPr>
        <p:txBody>
          <a:bodyPr/>
          <a:lstStyle>
            <a:lvl1pPr algn="ctr">
              <a:defRPr sz="3600" b="1">
                <a:solidFill>
                  <a:schemeClr val="tx2"/>
                </a:solidFill>
              </a:defRPr>
            </a:lvl1pPr>
          </a:lstStyle>
          <a:p>
            <a:pPr lvl="0"/>
            <a:r>
              <a:rPr lang="zh-CN" altLang="en-US" noProof="0"/>
              <a:t>单击此处编辑母版标题样式</a:t>
            </a:r>
            <a:endParaRPr lang="en-US" altLang="zh-CN" noProof="0"/>
          </a:p>
        </p:txBody>
      </p:sp>
      <p:sp>
        <p:nvSpPr>
          <p:cNvPr id="3075" name="Rectangle 3"/>
          <p:cNvSpPr>
            <a:spLocks noGrp="1" noChangeArrowheads="1"/>
          </p:cNvSpPr>
          <p:nvPr>
            <p:ph type="subTitle" idx="1"/>
          </p:nvPr>
        </p:nvSpPr>
        <p:spPr bwMode="white">
          <a:xfrm>
            <a:off x="3505200" y="2971800"/>
            <a:ext cx="4343400" cy="685800"/>
          </a:xfrm>
        </p:spPr>
        <p:txBody>
          <a:bodyPr/>
          <a:lstStyle>
            <a:lvl1pPr marL="0" indent="0" algn="r">
              <a:buFont typeface="Wingdings" panose="05000000000000000000" pitchFamily="2" charset="2"/>
              <a:buNone/>
              <a:defRPr sz="1600">
                <a:solidFill>
                  <a:schemeClr val="bg1"/>
                </a:solidFill>
              </a:defRPr>
            </a:lvl1pPr>
          </a:lstStyle>
          <a:p>
            <a:pPr lvl="0"/>
            <a:r>
              <a:rPr lang="zh-CN" altLang="en-US" noProof="0"/>
              <a:t>单击以编辑母版副标题样式</a:t>
            </a:r>
            <a:endParaRPr lang="en-US" altLang="zh-CN" noProof="0"/>
          </a:p>
        </p:txBody>
      </p:sp>
      <p:sp>
        <p:nvSpPr>
          <p:cNvPr id="3076" name="Rectangle 4"/>
          <p:cNvSpPr>
            <a:spLocks noGrp="1" noChangeArrowheads="1"/>
          </p:cNvSpPr>
          <p:nvPr>
            <p:ph type="dt" sz="half" idx="2"/>
          </p:nvPr>
        </p:nvSpPr>
        <p:spPr>
          <a:xfrm>
            <a:off x="3352800" y="6553200"/>
            <a:ext cx="2133600" cy="152400"/>
          </a:xfrm>
        </p:spPr>
        <p:txBody>
          <a:bodyPr/>
          <a:lstStyle>
            <a:lvl1pPr algn="r">
              <a:defRPr sz="1000">
                <a:solidFill>
                  <a:schemeClr val="tx2"/>
                </a:solidFill>
                <a:latin typeface="+mn-lt"/>
                <a:ea typeface="宋体" panose="02010600030101010101" pitchFamily="2" charset="-122"/>
              </a:defRPr>
            </a:lvl1pPr>
          </a:lstStyle>
          <a:p>
            <a:endParaRPr lang="en-US" altLang="zh-CN"/>
          </a:p>
        </p:txBody>
      </p:sp>
      <p:sp>
        <p:nvSpPr>
          <p:cNvPr id="3077" name="Rectangle 5"/>
          <p:cNvSpPr>
            <a:spLocks noGrp="1" noChangeArrowheads="1"/>
          </p:cNvSpPr>
          <p:nvPr>
            <p:ph type="ftr" sz="quarter" idx="3"/>
          </p:nvPr>
        </p:nvSpPr>
        <p:spPr>
          <a:xfrm>
            <a:off x="304800" y="6477000"/>
            <a:ext cx="2590800" cy="228600"/>
          </a:xfrm>
        </p:spPr>
        <p:txBody>
          <a:bodyPr/>
          <a:lstStyle>
            <a:lvl1pPr algn="ctr">
              <a:defRPr sz="1200">
                <a:solidFill>
                  <a:schemeClr val="tx2"/>
                </a:solidFill>
                <a:latin typeface="Arial" panose="020B0604020202020204" pitchFamily="34" charset="0"/>
              </a:defRPr>
            </a:lvl1pPr>
          </a:lstStyle>
          <a:p>
            <a:endParaRPr lang="zh-CN" altLang="zh-CN"/>
          </a:p>
        </p:txBody>
      </p:sp>
      <p:sp>
        <p:nvSpPr>
          <p:cNvPr id="3078" name="Rectangle 6"/>
          <p:cNvSpPr>
            <a:spLocks noGrp="1" noChangeArrowheads="1"/>
          </p:cNvSpPr>
          <p:nvPr>
            <p:ph type="sldNum" sz="quarter" idx="4"/>
          </p:nvPr>
        </p:nvSpPr>
        <p:spPr>
          <a:xfrm>
            <a:off x="8210550" y="6467475"/>
            <a:ext cx="533400" cy="244475"/>
          </a:xfrm>
        </p:spPr>
        <p:txBody>
          <a:bodyPr/>
          <a:lstStyle>
            <a:lvl1pPr>
              <a:defRPr sz="1200">
                <a:latin typeface="Arial" panose="020B0604020202020204" pitchFamily="34" charset="0"/>
              </a:defRPr>
            </a:lvl1pPr>
          </a:lstStyle>
          <a:p>
            <a:fld id="{BD9132B8-C422-4730-864A-23179D8CFB84}" type="slidenum">
              <a:rPr lang="en-US" altLang="zh-CN"/>
              <a:pPr/>
              <a:t>‹#›</a:t>
            </a:fld>
            <a:endParaRPr lang="en-US" altLang="zh-CN"/>
          </a:p>
        </p:txBody>
      </p:sp>
      <p:sp>
        <p:nvSpPr>
          <p:cNvPr id="3086" name="Text Box 14"/>
          <p:cNvSpPr txBox="1">
            <a:spLocks noChangeArrowheads="1"/>
          </p:cNvSpPr>
          <p:nvPr/>
        </p:nvSpPr>
        <p:spPr bwMode="auto">
          <a:xfrm>
            <a:off x="304800" y="228600"/>
            <a:ext cx="144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zh-CN" sz="2800" b="1">
                <a:solidFill>
                  <a:schemeClr val="tx2"/>
                </a:solidFill>
                <a:latin typeface="Verdana" panose="020B0604030504040204" pitchFamily="34" charset="0"/>
                <a:ea typeface="宋体" panose="02010600030101010101" pitchFamily="2" charset="-122"/>
              </a:rPr>
              <a:t>LOGO</a:t>
            </a:r>
          </a:p>
        </p:txBody>
      </p:sp>
      <p:grpSp>
        <p:nvGrpSpPr>
          <p:cNvPr id="3188" name="Group 116"/>
          <p:cNvGrpSpPr>
            <a:grpSpLocks/>
          </p:cNvGrpSpPr>
          <p:nvPr/>
        </p:nvGrpSpPr>
        <p:grpSpPr bwMode="auto">
          <a:xfrm>
            <a:off x="190500" y="2324100"/>
            <a:ext cx="3276600" cy="3314700"/>
            <a:chOff x="120" y="1464"/>
            <a:chExt cx="2064" cy="2088"/>
          </a:xfrm>
        </p:grpSpPr>
        <p:sp>
          <p:nvSpPr>
            <p:cNvPr id="3185" name="AutoShape 113" descr="gdd01"/>
            <p:cNvSpPr>
              <a:spLocks noChangeArrowheads="1"/>
            </p:cNvSpPr>
            <p:nvPr userDrawn="1"/>
          </p:nvSpPr>
          <p:spPr bwMode="gray">
            <a:xfrm>
              <a:off x="120" y="1992"/>
              <a:ext cx="1104" cy="1008"/>
            </a:xfrm>
            <a:prstGeom prst="hexagon">
              <a:avLst>
                <a:gd name="adj" fmla="val 27381"/>
                <a:gd name="vf" fmla="val 115470"/>
              </a:avLst>
            </a:prstGeom>
            <a:blipFill dpi="0" rotWithShape="1">
              <a:blip r:embed="rId2"/>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latin typeface="Times New Roman" panose="02020603050405020304" pitchFamily="18" charset="0"/>
                <a:ea typeface="Gulim" pitchFamily="34" charset="-127"/>
              </a:endParaRPr>
            </a:p>
          </p:txBody>
        </p:sp>
        <p:sp>
          <p:nvSpPr>
            <p:cNvPr id="3186" name="AutoShape 114" descr="gdd04"/>
            <p:cNvSpPr>
              <a:spLocks noChangeArrowheads="1"/>
            </p:cNvSpPr>
            <p:nvPr userDrawn="1"/>
          </p:nvSpPr>
          <p:spPr bwMode="gray">
            <a:xfrm>
              <a:off x="1032" y="1464"/>
              <a:ext cx="1152" cy="1008"/>
            </a:xfrm>
            <a:prstGeom prst="hexagon">
              <a:avLst>
                <a:gd name="adj" fmla="val 28571"/>
                <a:gd name="vf" fmla="val 115470"/>
              </a:avLst>
            </a:prstGeom>
            <a:blipFill dpi="0" rotWithShape="1">
              <a:blip r:embed="rId3"/>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latin typeface="Times New Roman" panose="02020603050405020304" pitchFamily="18" charset="0"/>
                <a:ea typeface="Gulim" pitchFamily="34" charset="-127"/>
              </a:endParaRPr>
            </a:p>
          </p:txBody>
        </p:sp>
        <p:sp>
          <p:nvSpPr>
            <p:cNvPr id="3187" name="AutoShape 115" descr="gdd03"/>
            <p:cNvSpPr>
              <a:spLocks noChangeArrowheads="1"/>
            </p:cNvSpPr>
            <p:nvPr userDrawn="1"/>
          </p:nvSpPr>
          <p:spPr bwMode="gray">
            <a:xfrm>
              <a:off x="1008" y="2544"/>
              <a:ext cx="1152" cy="1008"/>
            </a:xfrm>
            <a:prstGeom prst="hexagon">
              <a:avLst>
                <a:gd name="adj" fmla="val 28571"/>
                <a:gd name="vf" fmla="val 115470"/>
              </a:avLst>
            </a:prstGeom>
            <a:blipFill dpi="0" rotWithShape="1">
              <a:blip r:embed="rId4"/>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latin typeface="Times New Roman" panose="02020603050405020304" pitchFamily="18" charset="0"/>
                <a:ea typeface="Gulim" pitchFamily="34" charset="-127"/>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a:gsLst>
            <a:gs pos="59622">
              <a:srgbClr val="E3CCBD"/>
            </a:gs>
            <a:gs pos="46768">
              <a:srgbClr val="D7CECB"/>
            </a:gs>
            <a:gs pos="0">
              <a:schemeClr val="tx1">
                <a:lumMod val="20000"/>
                <a:lumOff val="80000"/>
              </a:schemeClr>
            </a:gs>
            <a:gs pos="74000">
              <a:schemeClr val="accent1">
                <a:lumMod val="45000"/>
                <a:lumOff val="55000"/>
              </a:schemeClr>
            </a:gs>
            <a:gs pos="83000">
              <a:schemeClr val="accent5"/>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p>
        </p:txBody>
      </p:sp>
      <p:sp>
        <p:nvSpPr>
          <p:cNvPr id="5" name="页脚占位符 4"/>
          <p:cNvSpPr>
            <a:spLocks noGrp="1"/>
          </p:cNvSpPr>
          <p:nvPr>
            <p:ph type="ftr" sz="quarter" idx="11"/>
          </p:nvPr>
        </p:nvSpPr>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p:txBody>
          <a:bodyPr/>
          <a:lstStyle>
            <a:lvl1pPr>
              <a:defRPr/>
            </a:lvl1pPr>
          </a:lstStyle>
          <a:p>
            <a:fld id="{CBFA30A3-EE2E-4533-81C7-68D4AEF0C38B}" type="slidenum">
              <a:rPr lang="en-US" altLang="zh-CN"/>
              <a:pPr/>
              <a:t>‹#›</a:t>
            </a:fld>
            <a:endParaRPr lang="en-US" altLang="zh-CN"/>
          </a:p>
        </p:txBody>
      </p:sp>
    </p:spTree>
    <p:extLst>
      <p:ext uri="{BB962C8B-B14F-4D97-AF65-F5344CB8AC3E}">
        <p14:creationId xmlns:p14="http://schemas.microsoft.com/office/powerpoint/2010/main" val="1102718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p:cNvSpPr>
            <a:spLocks noGrp="1"/>
          </p:cNvSpPr>
          <p:nvPr>
            <p:ph type="dt" sz="half" idx="10"/>
          </p:nvPr>
        </p:nvSpPr>
        <p:spPr/>
        <p:txBody>
          <a:bodyPr/>
          <a:lstStyle>
            <a:lvl1pPr>
              <a:defRPr/>
            </a:lvl1pPr>
          </a:lstStyle>
          <a:p>
            <a:endParaRPr lang="zh-CN" altLang="zh-CN"/>
          </a:p>
        </p:txBody>
      </p:sp>
      <p:sp>
        <p:nvSpPr>
          <p:cNvPr id="5" name="页脚占位符 4"/>
          <p:cNvSpPr>
            <a:spLocks noGrp="1"/>
          </p:cNvSpPr>
          <p:nvPr>
            <p:ph type="ftr" sz="quarter" idx="11"/>
          </p:nvPr>
        </p:nvSpPr>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p:txBody>
          <a:bodyPr/>
          <a:lstStyle>
            <a:lvl1pPr>
              <a:defRPr/>
            </a:lvl1pPr>
          </a:lstStyle>
          <a:p>
            <a:fld id="{890F2EF5-9615-4D5A-BE6B-70A7825A7ED0}" type="slidenum">
              <a:rPr lang="en-US" altLang="zh-CN"/>
              <a:pPr/>
              <a:t>‹#›</a:t>
            </a:fld>
            <a:endParaRPr lang="en-US" altLang="zh-CN"/>
          </a:p>
        </p:txBody>
      </p:sp>
    </p:spTree>
    <p:extLst>
      <p:ext uri="{BB962C8B-B14F-4D97-AF65-F5344CB8AC3E}">
        <p14:creationId xmlns:p14="http://schemas.microsoft.com/office/powerpoint/2010/main" val="262372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076325"/>
            <a:ext cx="4038600" cy="52482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076325"/>
            <a:ext cx="4038600" cy="52482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endParaRPr lang="zh-CN" altLang="zh-CN"/>
          </a:p>
        </p:txBody>
      </p:sp>
      <p:sp>
        <p:nvSpPr>
          <p:cNvPr id="6" name="页脚占位符 5"/>
          <p:cNvSpPr>
            <a:spLocks noGrp="1"/>
          </p:cNvSpPr>
          <p:nvPr>
            <p:ph type="ftr" sz="quarter" idx="11"/>
          </p:nvPr>
        </p:nvSpPr>
        <p:spPr/>
        <p:txBody>
          <a:bodyPr/>
          <a:lstStyle>
            <a:lvl1pPr>
              <a:defRPr/>
            </a:lvl1pPr>
          </a:lstStyle>
          <a:p>
            <a:r>
              <a:rPr lang="en-US" altLang="zh-CN"/>
              <a:t>www.themegallery.com</a:t>
            </a:r>
          </a:p>
        </p:txBody>
      </p:sp>
      <p:sp>
        <p:nvSpPr>
          <p:cNvPr id="7" name="灯片编号占位符 6"/>
          <p:cNvSpPr>
            <a:spLocks noGrp="1"/>
          </p:cNvSpPr>
          <p:nvPr>
            <p:ph type="sldNum" sz="quarter" idx="12"/>
          </p:nvPr>
        </p:nvSpPr>
        <p:spPr/>
        <p:txBody>
          <a:bodyPr/>
          <a:lstStyle>
            <a:lvl1pPr>
              <a:defRPr/>
            </a:lvl1pPr>
          </a:lstStyle>
          <a:p>
            <a:fld id="{C7BA357B-69CE-45B1-A2D1-ABF8D7B34778}" type="slidenum">
              <a:rPr lang="en-US" altLang="zh-CN"/>
              <a:pPr/>
              <a:t>‹#›</a:t>
            </a:fld>
            <a:endParaRPr lang="en-US" altLang="zh-CN"/>
          </a:p>
        </p:txBody>
      </p:sp>
    </p:spTree>
    <p:extLst>
      <p:ext uri="{BB962C8B-B14F-4D97-AF65-F5344CB8AC3E}">
        <p14:creationId xmlns:p14="http://schemas.microsoft.com/office/powerpoint/2010/main" val="2824018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endParaRPr lang="zh-CN" altLang="zh-CN"/>
          </a:p>
        </p:txBody>
      </p:sp>
      <p:sp>
        <p:nvSpPr>
          <p:cNvPr id="8" name="页脚占位符 7"/>
          <p:cNvSpPr>
            <a:spLocks noGrp="1"/>
          </p:cNvSpPr>
          <p:nvPr>
            <p:ph type="ftr" sz="quarter" idx="11"/>
          </p:nvPr>
        </p:nvSpPr>
        <p:spPr/>
        <p:txBody>
          <a:bodyPr/>
          <a:lstStyle>
            <a:lvl1pPr>
              <a:defRPr/>
            </a:lvl1pPr>
          </a:lstStyle>
          <a:p>
            <a:r>
              <a:rPr lang="en-US" altLang="zh-CN"/>
              <a:t>www.themegallery.com</a:t>
            </a:r>
          </a:p>
        </p:txBody>
      </p:sp>
      <p:sp>
        <p:nvSpPr>
          <p:cNvPr id="9" name="灯片编号占位符 8"/>
          <p:cNvSpPr>
            <a:spLocks noGrp="1"/>
          </p:cNvSpPr>
          <p:nvPr>
            <p:ph type="sldNum" sz="quarter" idx="12"/>
          </p:nvPr>
        </p:nvSpPr>
        <p:spPr/>
        <p:txBody>
          <a:bodyPr/>
          <a:lstStyle>
            <a:lvl1pPr>
              <a:defRPr/>
            </a:lvl1pPr>
          </a:lstStyle>
          <a:p>
            <a:fld id="{8494E41F-AC46-4245-A3F0-38E8784181CA}" type="slidenum">
              <a:rPr lang="en-US" altLang="zh-CN"/>
              <a:pPr/>
              <a:t>‹#›</a:t>
            </a:fld>
            <a:endParaRPr lang="en-US" altLang="zh-CN"/>
          </a:p>
        </p:txBody>
      </p:sp>
    </p:spTree>
    <p:extLst>
      <p:ext uri="{BB962C8B-B14F-4D97-AF65-F5344CB8AC3E}">
        <p14:creationId xmlns:p14="http://schemas.microsoft.com/office/powerpoint/2010/main" val="3680298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endParaRPr lang="zh-CN" altLang="zh-CN"/>
          </a:p>
        </p:txBody>
      </p:sp>
      <p:sp>
        <p:nvSpPr>
          <p:cNvPr id="4" name="页脚占位符 3"/>
          <p:cNvSpPr>
            <a:spLocks noGrp="1"/>
          </p:cNvSpPr>
          <p:nvPr>
            <p:ph type="ftr" sz="quarter" idx="11"/>
          </p:nvPr>
        </p:nvSpPr>
        <p:spPr/>
        <p:txBody>
          <a:bodyPr/>
          <a:lstStyle>
            <a:lvl1pPr>
              <a:defRPr/>
            </a:lvl1pPr>
          </a:lstStyle>
          <a:p>
            <a:r>
              <a:rPr lang="en-US" altLang="zh-CN"/>
              <a:t>www.themegallery.com</a:t>
            </a:r>
          </a:p>
        </p:txBody>
      </p:sp>
      <p:sp>
        <p:nvSpPr>
          <p:cNvPr id="5" name="灯片编号占位符 4"/>
          <p:cNvSpPr>
            <a:spLocks noGrp="1"/>
          </p:cNvSpPr>
          <p:nvPr>
            <p:ph type="sldNum" sz="quarter" idx="12"/>
          </p:nvPr>
        </p:nvSpPr>
        <p:spPr/>
        <p:txBody>
          <a:bodyPr/>
          <a:lstStyle>
            <a:lvl1pPr>
              <a:defRPr/>
            </a:lvl1pPr>
          </a:lstStyle>
          <a:p>
            <a:fld id="{F3C60D9E-7D3C-49D0-B41E-BCC031B7AE09}" type="slidenum">
              <a:rPr lang="en-US" altLang="zh-CN"/>
              <a:pPr/>
              <a:t>‹#›</a:t>
            </a:fld>
            <a:endParaRPr lang="en-US" altLang="zh-CN"/>
          </a:p>
        </p:txBody>
      </p:sp>
    </p:spTree>
    <p:extLst>
      <p:ext uri="{BB962C8B-B14F-4D97-AF65-F5344CB8AC3E}">
        <p14:creationId xmlns:p14="http://schemas.microsoft.com/office/powerpoint/2010/main" val="2915879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zh-CN" altLang="zh-CN"/>
          </a:p>
        </p:txBody>
      </p:sp>
      <p:sp>
        <p:nvSpPr>
          <p:cNvPr id="3" name="页脚占位符 2"/>
          <p:cNvSpPr>
            <a:spLocks noGrp="1"/>
          </p:cNvSpPr>
          <p:nvPr>
            <p:ph type="ftr" sz="quarter" idx="11"/>
          </p:nvPr>
        </p:nvSpPr>
        <p:spPr/>
        <p:txBody>
          <a:bodyPr/>
          <a:lstStyle>
            <a:lvl1pPr>
              <a:defRPr/>
            </a:lvl1pPr>
          </a:lstStyle>
          <a:p>
            <a:r>
              <a:rPr lang="en-US" altLang="zh-CN"/>
              <a:t>www.themegallery.com</a:t>
            </a:r>
          </a:p>
        </p:txBody>
      </p:sp>
      <p:sp>
        <p:nvSpPr>
          <p:cNvPr id="4" name="灯片编号占位符 3"/>
          <p:cNvSpPr>
            <a:spLocks noGrp="1"/>
          </p:cNvSpPr>
          <p:nvPr>
            <p:ph type="sldNum" sz="quarter" idx="12"/>
          </p:nvPr>
        </p:nvSpPr>
        <p:spPr/>
        <p:txBody>
          <a:bodyPr/>
          <a:lstStyle>
            <a:lvl1pPr>
              <a:defRPr/>
            </a:lvl1pPr>
          </a:lstStyle>
          <a:p>
            <a:fld id="{C02E9F32-D8C6-49BB-9BCE-3D34899D4805}" type="slidenum">
              <a:rPr lang="en-US" altLang="zh-CN"/>
              <a:pPr/>
              <a:t>‹#›</a:t>
            </a:fld>
            <a:endParaRPr lang="en-US" altLang="zh-CN"/>
          </a:p>
        </p:txBody>
      </p:sp>
    </p:spTree>
    <p:extLst>
      <p:ext uri="{BB962C8B-B14F-4D97-AF65-F5344CB8AC3E}">
        <p14:creationId xmlns:p14="http://schemas.microsoft.com/office/powerpoint/2010/main" val="163802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lvl1pPr>
              <a:defRPr/>
            </a:lvl1pPr>
          </a:lstStyle>
          <a:p>
            <a:endParaRPr lang="zh-CN" altLang="zh-CN"/>
          </a:p>
        </p:txBody>
      </p:sp>
      <p:sp>
        <p:nvSpPr>
          <p:cNvPr id="6" name="页脚占位符 5"/>
          <p:cNvSpPr>
            <a:spLocks noGrp="1"/>
          </p:cNvSpPr>
          <p:nvPr>
            <p:ph type="ftr" sz="quarter" idx="11"/>
          </p:nvPr>
        </p:nvSpPr>
        <p:spPr/>
        <p:txBody>
          <a:bodyPr/>
          <a:lstStyle>
            <a:lvl1pPr>
              <a:defRPr/>
            </a:lvl1pPr>
          </a:lstStyle>
          <a:p>
            <a:r>
              <a:rPr lang="en-US" altLang="zh-CN"/>
              <a:t>www.themegallery.com</a:t>
            </a:r>
          </a:p>
        </p:txBody>
      </p:sp>
      <p:sp>
        <p:nvSpPr>
          <p:cNvPr id="7" name="灯片编号占位符 6"/>
          <p:cNvSpPr>
            <a:spLocks noGrp="1"/>
          </p:cNvSpPr>
          <p:nvPr>
            <p:ph type="sldNum" sz="quarter" idx="12"/>
          </p:nvPr>
        </p:nvSpPr>
        <p:spPr/>
        <p:txBody>
          <a:bodyPr/>
          <a:lstStyle>
            <a:lvl1pPr>
              <a:defRPr/>
            </a:lvl1pPr>
          </a:lstStyle>
          <a:p>
            <a:fld id="{D607976F-C0E4-4634-B2D7-BB01631FD996}" type="slidenum">
              <a:rPr lang="en-US" altLang="zh-CN"/>
              <a:pPr/>
              <a:t>‹#›</a:t>
            </a:fld>
            <a:endParaRPr lang="en-US" altLang="zh-CN"/>
          </a:p>
        </p:txBody>
      </p:sp>
    </p:spTree>
    <p:extLst>
      <p:ext uri="{BB962C8B-B14F-4D97-AF65-F5344CB8AC3E}">
        <p14:creationId xmlns:p14="http://schemas.microsoft.com/office/powerpoint/2010/main" val="103289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lvl1pPr>
              <a:defRPr/>
            </a:lvl1pPr>
          </a:lstStyle>
          <a:p>
            <a:endParaRPr lang="zh-CN" altLang="zh-CN"/>
          </a:p>
        </p:txBody>
      </p:sp>
      <p:sp>
        <p:nvSpPr>
          <p:cNvPr id="6" name="页脚占位符 5"/>
          <p:cNvSpPr>
            <a:spLocks noGrp="1"/>
          </p:cNvSpPr>
          <p:nvPr>
            <p:ph type="ftr" sz="quarter" idx="11"/>
          </p:nvPr>
        </p:nvSpPr>
        <p:spPr/>
        <p:txBody>
          <a:bodyPr/>
          <a:lstStyle>
            <a:lvl1pPr>
              <a:defRPr/>
            </a:lvl1pPr>
          </a:lstStyle>
          <a:p>
            <a:r>
              <a:rPr lang="en-US" altLang="zh-CN"/>
              <a:t>www.themegallery.com</a:t>
            </a:r>
          </a:p>
        </p:txBody>
      </p:sp>
      <p:sp>
        <p:nvSpPr>
          <p:cNvPr id="7" name="灯片编号占位符 6"/>
          <p:cNvSpPr>
            <a:spLocks noGrp="1"/>
          </p:cNvSpPr>
          <p:nvPr>
            <p:ph type="sldNum" sz="quarter" idx="12"/>
          </p:nvPr>
        </p:nvSpPr>
        <p:spPr/>
        <p:txBody>
          <a:bodyPr/>
          <a:lstStyle>
            <a:lvl1pPr>
              <a:defRPr/>
            </a:lvl1pPr>
          </a:lstStyle>
          <a:p>
            <a:fld id="{7BFCF1AD-93FB-4EA2-A2CB-807A2FD92AB2}" type="slidenum">
              <a:rPr lang="en-US" altLang="zh-CN"/>
              <a:pPr/>
              <a:t>‹#›</a:t>
            </a:fld>
            <a:endParaRPr lang="en-US" altLang="zh-CN"/>
          </a:p>
        </p:txBody>
      </p:sp>
    </p:spTree>
    <p:extLst>
      <p:ext uri="{BB962C8B-B14F-4D97-AF65-F5344CB8AC3E}">
        <p14:creationId xmlns:p14="http://schemas.microsoft.com/office/powerpoint/2010/main" val="1121985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p>
        </p:txBody>
      </p:sp>
      <p:sp>
        <p:nvSpPr>
          <p:cNvPr id="5" name="页脚占位符 4"/>
          <p:cNvSpPr>
            <a:spLocks noGrp="1"/>
          </p:cNvSpPr>
          <p:nvPr>
            <p:ph type="ftr" sz="quarter" idx="11"/>
          </p:nvPr>
        </p:nvSpPr>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p:txBody>
          <a:bodyPr/>
          <a:lstStyle>
            <a:lvl1pPr>
              <a:defRPr/>
            </a:lvl1pPr>
          </a:lstStyle>
          <a:p>
            <a:fld id="{F324CA16-81D1-43F8-A37C-CF0F863396D4}" type="slidenum">
              <a:rPr lang="en-US" altLang="zh-CN"/>
              <a:pPr/>
              <a:t>‹#›</a:t>
            </a:fld>
            <a:endParaRPr lang="en-US" altLang="zh-CN"/>
          </a:p>
        </p:txBody>
      </p:sp>
    </p:spTree>
    <p:extLst>
      <p:ext uri="{BB962C8B-B14F-4D97-AF65-F5344CB8AC3E}">
        <p14:creationId xmlns:p14="http://schemas.microsoft.com/office/powerpoint/2010/main" val="3037048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381000"/>
            <a:ext cx="2057400" cy="5943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381000"/>
            <a:ext cx="6019800" cy="59436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p>
        </p:txBody>
      </p:sp>
      <p:sp>
        <p:nvSpPr>
          <p:cNvPr id="5" name="页脚占位符 4"/>
          <p:cNvSpPr>
            <a:spLocks noGrp="1"/>
          </p:cNvSpPr>
          <p:nvPr>
            <p:ph type="ftr" sz="quarter" idx="11"/>
          </p:nvPr>
        </p:nvSpPr>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p:txBody>
          <a:bodyPr/>
          <a:lstStyle>
            <a:lvl1pPr>
              <a:defRPr/>
            </a:lvl1pPr>
          </a:lstStyle>
          <a:p>
            <a:fld id="{AF0CF5C1-783D-41CA-B4E2-154ECFC9F59A}" type="slidenum">
              <a:rPr lang="en-US" altLang="zh-CN"/>
              <a:pPr/>
              <a:t>‹#›</a:t>
            </a:fld>
            <a:endParaRPr lang="en-US" altLang="zh-CN"/>
          </a:p>
        </p:txBody>
      </p:sp>
    </p:spTree>
    <p:extLst>
      <p:ext uri="{BB962C8B-B14F-4D97-AF65-F5344CB8AC3E}">
        <p14:creationId xmlns:p14="http://schemas.microsoft.com/office/powerpoint/2010/main" val="728981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143000" y="381000"/>
            <a:ext cx="6705600" cy="563563"/>
          </a:xfrm>
        </p:spPr>
        <p:txBody>
          <a:bodyPr/>
          <a:lstStyle/>
          <a:p>
            <a:r>
              <a:rPr lang="zh-CN" altLang="en-US"/>
              <a:t>单击此处编辑母版标题样式</a:t>
            </a:r>
          </a:p>
        </p:txBody>
      </p:sp>
      <p:sp>
        <p:nvSpPr>
          <p:cNvPr id="3" name="表格占位符 2"/>
          <p:cNvSpPr>
            <a:spLocks noGrp="1"/>
          </p:cNvSpPr>
          <p:nvPr>
            <p:ph type="tbl" idx="1"/>
          </p:nvPr>
        </p:nvSpPr>
        <p:spPr>
          <a:xfrm>
            <a:off x="457200" y="1076325"/>
            <a:ext cx="8229600" cy="5248275"/>
          </a:xfrm>
        </p:spPr>
        <p:txBody>
          <a:bodyPr/>
          <a:lstStyle/>
          <a:p>
            <a:r>
              <a:rPr lang="zh-CN" altLang="en-US"/>
              <a:t>单击图标添加表格</a:t>
            </a:r>
          </a:p>
        </p:txBody>
      </p:sp>
      <p:sp>
        <p:nvSpPr>
          <p:cNvPr id="4" name="日期占位符 3"/>
          <p:cNvSpPr>
            <a:spLocks noGrp="1"/>
          </p:cNvSpPr>
          <p:nvPr>
            <p:ph type="dt" sz="half" idx="10"/>
          </p:nvPr>
        </p:nvSpPr>
        <p:spPr>
          <a:xfrm>
            <a:off x="457200" y="6519863"/>
            <a:ext cx="2133600" cy="244475"/>
          </a:xfrm>
        </p:spPr>
        <p:txBody>
          <a:bodyPr/>
          <a:lstStyle>
            <a:lvl1pPr>
              <a:defRPr/>
            </a:lvl1pPr>
          </a:lstStyle>
          <a:p>
            <a:endParaRPr lang="zh-CN" altLang="zh-CN"/>
          </a:p>
        </p:txBody>
      </p:sp>
      <p:sp>
        <p:nvSpPr>
          <p:cNvPr id="5" name="页脚占位符 4"/>
          <p:cNvSpPr>
            <a:spLocks noGrp="1"/>
          </p:cNvSpPr>
          <p:nvPr>
            <p:ph type="ftr" sz="quarter" idx="11"/>
          </p:nvPr>
        </p:nvSpPr>
        <p:spPr>
          <a:xfrm>
            <a:off x="5181600" y="6477000"/>
            <a:ext cx="2895600" cy="233363"/>
          </a:xfrm>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a:xfrm>
            <a:off x="8286750" y="6386513"/>
            <a:ext cx="457200" cy="228600"/>
          </a:xfrm>
        </p:spPr>
        <p:txBody>
          <a:bodyPr/>
          <a:lstStyle>
            <a:lvl1pPr>
              <a:defRPr/>
            </a:lvl1pPr>
          </a:lstStyle>
          <a:p>
            <a:fld id="{525A3A69-0FEA-4B22-82B3-3DE2BB4892BA}" type="slidenum">
              <a:rPr lang="en-US" altLang="zh-CN"/>
              <a:pPr/>
              <a:t>‹#›</a:t>
            </a:fld>
            <a:endParaRPr lang="en-US" altLang="zh-CN"/>
          </a:p>
        </p:txBody>
      </p:sp>
    </p:spTree>
    <p:extLst>
      <p:ext uri="{BB962C8B-B14F-4D97-AF65-F5344CB8AC3E}">
        <p14:creationId xmlns:p14="http://schemas.microsoft.com/office/powerpoint/2010/main" val="2967968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1143000" y="381000"/>
            <a:ext cx="6705600" cy="563563"/>
          </a:xfrm>
        </p:spPr>
        <p:txBody>
          <a:bodyPr/>
          <a:lstStyle/>
          <a:p>
            <a:r>
              <a:rPr lang="zh-CN" altLang="en-US"/>
              <a:t>单击此处编辑母版标题样式</a:t>
            </a:r>
          </a:p>
        </p:txBody>
      </p:sp>
      <p:sp>
        <p:nvSpPr>
          <p:cNvPr id="3" name="图表占位符 2"/>
          <p:cNvSpPr>
            <a:spLocks noGrp="1"/>
          </p:cNvSpPr>
          <p:nvPr>
            <p:ph type="chart" idx="1"/>
          </p:nvPr>
        </p:nvSpPr>
        <p:spPr>
          <a:xfrm>
            <a:off x="457200" y="1076325"/>
            <a:ext cx="8229600" cy="5248275"/>
          </a:xfrm>
        </p:spPr>
        <p:txBody>
          <a:bodyPr/>
          <a:lstStyle/>
          <a:p>
            <a:r>
              <a:rPr lang="zh-CN" altLang="en-US"/>
              <a:t>单击图标添加图表</a:t>
            </a:r>
          </a:p>
        </p:txBody>
      </p:sp>
      <p:sp>
        <p:nvSpPr>
          <p:cNvPr id="4" name="日期占位符 3"/>
          <p:cNvSpPr>
            <a:spLocks noGrp="1"/>
          </p:cNvSpPr>
          <p:nvPr>
            <p:ph type="dt" sz="half" idx="10"/>
          </p:nvPr>
        </p:nvSpPr>
        <p:spPr>
          <a:xfrm>
            <a:off x="457200" y="6519863"/>
            <a:ext cx="2133600" cy="244475"/>
          </a:xfrm>
        </p:spPr>
        <p:txBody>
          <a:bodyPr/>
          <a:lstStyle>
            <a:lvl1pPr>
              <a:defRPr/>
            </a:lvl1pPr>
          </a:lstStyle>
          <a:p>
            <a:endParaRPr lang="zh-CN" altLang="zh-CN"/>
          </a:p>
        </p:txBody>
      </p:sp>
      <p:sp>
        <p:nvSpPr>
          <p:cNvPr id="5" name="页脚占位符 4"/>
          <p:cNvSpPr>
            <a:spLocks noGrp="1"/>
          </p:cNvSpPr>
          <p:nvPr>
            <p:ph type="ftr" sz="quarter" idx="11"/>
          </p:nvPr>
        </p:nvSpPr>
        <p:spPr>
          <a:xfrm>
            <a:off x="5181600" y="6477000"/>
            <a:ext cx="2895600" cy="233363"/>
          </a:xfrm>
        </p:spPr>
        <p:txBody>
          <a:bodyPr/>
          <a:lstStyle>
            <a:lvl1pPr>
              <a:defRPr/>
            </a:lvl1pPr>
          </a:lstStyle>
          <a:p>
            <a:r>
              <a:rPr lang="en-US" altLang="zh-CN"/>
              <a:t>www.themegallery.com</a:t>
            </a:r>
          </a:p>
        </p:txBody>
      </p:sp>
      <p:sp>
        <p:nvSpPr>
          <p:cNvPr id="6" name="灯片编号占位符 5"/>
          <p:cNvSpPr>
            <a:spLocks noGrp="1"/>
          </p:cNvSpPr>
          <p:nvPr>
            <p:ph type="sldNum" sz="quarter" idx="12"/>
          </p:nvPr>
        </p:nvSpPr>
        <p:spPr>
          <a:xfrm>
            <a:off x="8286750" y="6386513"/>
            <a:ext cx="457200" cy="228600"/>
          </a:xfrm>
        </p:spPr>
        <p:txBody>
          <a:bodyPr/>
          <a:lstStyle>
            <a:lvl1pPr>
              <a:defRPr/>
            </a:lvl1pPr>
          </a:lstStyle>
          <a:p>
            <a:fld id="{991EB094-7DC3-4B32-9CA0-0318F74FB6BB}" type="slidenum">
              <a:rPr lang="en-US" altLang="zh-CN"/>
              <a:pPr/>
              <a:t>‹#›</a:t>
            </a:fld>
            <a:endParaRPr lang="en-US" altLang="zh-CN"/>
          </a:p>
        </p:txBody>
      </p:sp>
    </p:spTree>
    <p:extLst>
      <p:ext uri="{BB962C8B-B14F-4D97-AF65-F5344CB8AC3E}">
        <p14:creationId xmlns:p14="http://schemas.microsoft.com/office/powerpoint/2010/main" val="3850369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8653EB6-05D8-40E0-B2FC-1F95218EC55C}"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1EC2F8F5-CE68-447D-AC17-1601DFCCB94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91199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B80025E-D08D-4B01-9770-8E885BF99AF5}"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D89316F-1241-4516-A6A2-E263B0A6A10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848689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32C57FF-79B5-4BC8-AE60-6F4A0FC4509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BD330F18-C9C0-44B7-AEC8-B03ED75814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304536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6825CC1-19D4-4A38-88CB-EDB761A4BA4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93B05A3-5517-4198-ACFB-B457D1C486F3}"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216612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E041BC3-E0D3-4C35-AFB4-5CD9BFAE285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6BC6081F-4601-4210-AB0E-7BD4157968F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0037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751CDD4-36F5-43FB-B144-EACEACD497E2}"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0A9F2AAF-A351-42D2-BE2E-03DFB42BAAA8}"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812865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422A343-103E-4477-AE0A-5D49CDB8D44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81D4BFB2-86E4-421A-B5A9-DC0A17C98574}"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39427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550DA5D-9C39-4BAF-8736-4A7EEFAE63E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70D40B2-7B07-4D82-AEB7-B3AB56AB4F3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0908694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F46DB5D-8C65-42A5-81BE-B113B59670D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AADE8AC-FB4B-43B9-B6EA-E6AA78EDF911}"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77785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008032C-0481-49F8-B2AC-BD51E23C4288}"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36C1B1D-CDC6-434C-838A-8ABE650D69B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895462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8AF4B01-95EC-46AA-94B8-25D0D1ACD1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34E5FEF5-FED8-4065-BB2A-B1AC5A06DE6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593018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cxnSp>
        <p:nvCxnSpPr>
          <p:cNvPr id="3" name="直接连接符 2">
            <a:extLst>
              <a:ext uri="{FF2B5EF4-FFF2-40B4-BE49-F238E27FC236}">
                <a16:creationId xmlns="" xmlns:a16="http://schemas.microsoft.com/office/drawing/2014/main" id="{9997E5A0-9A91-43D8-8D86-C32108EA9F28}"/>
              </a:ext>
            </a:extLst>
          </p:cNvPr>
          <p:cNvCxnSpPr/>
          <p:nvPr userDrawn="1"/>
        </p:nvCxnSpPr>
        <p:spPr>
          <a:xfrm>
            <a:off x="1171393" y="693329"/>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024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8653EB6-05D8-40E0-B2FC-1F95218EC55C}"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1EC2F8F5-CE68-447D-AC17-1601DFCCB94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073967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B80025E-D08D-4B01-9770-8E885BF99AF5}"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D89316F-1241-4516-A6A2-E263B0A6A10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151434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32C57FF-79B5-4BC8-AE60-6F4A0FC4509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BD330F18-C9C0-44B7-AEC8-B03ED75814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5513004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6825CC1-19D4-4A38-88CB-EDB761A4BA4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93B05A3-5517-4198-ACFB-B457D1C486F3}"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9198570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E041BC3-E0D3-4C35-AFB4-5CD9BFAE285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6BC6081F-4601-4210-AB0E-7BD4157968F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213130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751CDD4-36F5-43FB-B144-EACEACD497E2}"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0A9F2AAF-A351-42D2-BE2E-03DFB42BAAA8}"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39998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422A343-103E-4477-AE0A-5D49CDB8D44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81D4BFB2-86E4-421A-B5A9-DC0A17C98574}"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944195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550DA5D-9C39-4BAF-8736-4A7EEFAE63E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70D40B2-7B07-4D82-AEB7-B3AB56AB4F3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498851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F46DB5D-8C65-42A5-81BE-B113B59670D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AADE8AC-FB4B-43B9-B6EA-E6AA78EDF911}"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8421781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008032C-0481-49F8-B2AC-BD51E23C4288}"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36C1B1D-CDC6-434C-838A-8ABE650D69B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084134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8AF4B01-95EC-46AA-94B8-25D0D1ACD1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34E5FEF5-FED8-4065-BB2A-B1AC5A06DE6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4584380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cxnSp>
        <p:nvCxnSpPr>
          <p:cNvPr id="3" name="直接连接符 2">
            <a:extLst>
              <a:ext uri="{FF2B5EF4-FFF2-40B4-BE49-F238E27FC236}">
                <a16:creationId xmlns="" xmlns:a16="http://schemas.microsoft.com/office/drawing/2014/main" id="{9997E5A0-9A91-43D8-8D86-C32108EA9F28}"/>
              </a:ext>
            </a:extLst>
          </p:cNvPr>
          <p:cNvCxnSpPr/>
          <p:nvPr userDrawn="1"/>
        </p:nvCxnSpPr>
        <p:spPr>
          <a:xfrm>
            <a:off x="1171393" y="693329"/>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465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8653EB6-05D8-40E0-B2FC-1F95218EC55C}"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1EC2F8F5-CE68-447D-AC17-1601DFCCB94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2370597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B80025E-D08D-4B01-9770-8E885BF99AF5}"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D89316F-1241-4516-A6A2-E263B0A6A10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441319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32C57FF-79B5-4BC8-AE60-6F4A0FC4509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BD330F18-C9C0-44B7-AEC8-B03ED75814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589692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6825CC1-19D4-4A38-88CB-EDB761A4BA49}"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93B05A3-5517-4198-ACFB-B457D1C486F3}"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86005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E041BC3-E0D3-4C35-AFB4-5CD9BFAE285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6BC6081F-4601-4210-AB0E-7BD4157968F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07166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751CDD4-36F5-43FB-B144-EACEACD497E2}"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0A9F2AAF-A351-42D2-BE2E-03DFB42BAAA8}"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9490115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422A343-103E-4477-AE0A-5D49CDB8D44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81D4BFB2-86E4-421A-B5A9-DC0A17C98574}"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656877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550DA5D-9C39-4BAF-8736-4A7EEFAE63EE}"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470D40B2-7B07-4D82-AEB7-B3AB56AB4F3A}"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1561064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F46DB5D-8C65-42A5-81BE-B113B59670DA}"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AADE8AC-FB4B-43B9-B6EA-E6AA78EDF911}"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30449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008032C-0481-49F8-B2AC-BD51E23C4288}"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36C1B1D-CDC6-434C-838A-8ABE650D69B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0634089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8AF4B01-95EC-46AA-94B8-25D0D1ACD1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34E5FEF5-FED8-4065-BB2A-B1AC5A06DE6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9944182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cxnSp>
        <p:nvCxnSpPr>
          <p:cNvPr id="3" name="直接连接符 2">
            <a:extLst>
              <a:ext uri="{FF2B5EF4-FFF2-40B4-BE49-F238E27FC236}">
                <a16:creationId xmlns="" xmlns:a16="http://schemas.microsoft.com/office/drawing/2014/main" id="{9997E5A0-9A91-43D8-8D86-C32108EA9F28}"/>
              </a:ext>
            </a:extLst>
          </p:cNvPr>
          <p:cNvCxnSpPr/>
          <p:nvPr userDrawn="1"/>
        </p:nvCxnSpPr>
        <p:spPr>
          <a:xfrm>
            <a:off x="1171393" y="693329"/>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81316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3089" name="Rectangle 17"/>
          <p:cNvSpPr>
            <a:spLocks noChangeArrowheads="1"/>
          </p:cNvSpPr>
          <p:nvPr/>
        </p:nvSpPr>
        <p:spPr bwMode="gray">
          <a:xfrm>
            <a:off x="8004175" y="0"/>
            <a:ext cx="1139825" cy="6858000"/>
          </a:xfrm>
          <a:prstGeom prst="rect">
            <a:avLst/>
          </a:prstGeom>
          <a:solidFill>
            <a:schemeClr val="bg2">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90" name="Rectangle 18"/>
          <p:cNvSpPr>
            <a:spLocks noChangeArrowheads="1"/>
          </p:cNvSpPr>
          <p:nvPr/>
        </p:nvSpPr>
        <p:spPr bwMode="white">
          <a:xfrm>
            <a:off x="0" y="4638675"/>
            <a:ext cx="9144000" cy="2219325"/>
          </a:xfrm>
          <a:prstGeom prst="rect">
            <a:avLst/>
          </a:prstGeom>
          <a:solidFill>
            <a:schemeClr val="folHlink">
              <a:alpha val="31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91" name="Rectangle 19"/>
          <p:cNvSpPr>
            <a:spLocks noChangeArrowheads="1"/>
          </p:cNvSpPr>
          <p:nvPr/>
        </p:nvSpPr>
        <p:spPr bwMode="gray">
          <a:xfrm>
            <a:off x="0" y="2149475"/>
            <a:ext cx="9144000" cy="24987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92" name="Freeform 20"/>
          <p:cNvSpPr>
            <a:spLocks/>
          </p:cNvSpPr>
          <p:nvPr/>
        </p:nvSpPr>
        <p:spPr bwMode="gray">
          <a:xfrm>
            <a:off x="-9525" y="2138363"/>
            <a:ext cx="8015288" cy="2271712"/>
          </a:xfrm>
          <a:custGeom>
            <a:avLst/>
            <a:gdLst>
              <a:gd name="T0" fmla="*/ 0 w 5049"/>
              <a:gd name="T1" fmla="*/ 0 h 1471"/>
              <a:gd name="T2" fmla="*/ 5049 w 5049"/>
              <a:gd name="T3" fmla="*/ 2 h 1471"/>
              <a:gd name="T4" fmla="*/ 5048 w 5049"/>
              <a:gd name="T5" fmla="*/ 1458 h 1471"/>
              <a:gd name="T6" fmla="*/ 0 w 5049"/>
              <a:gd name="T7" fmla="*/ 1471 h 1471"/>
              <a:gd name="T8" fmla="*/ 0 w 5049"/>
              <a:gd name="T9" fmla="*/ 0 h 1471"/>
            </a:gdLst>
            <a:ahLst/>
            <a:cxnLst>
              <a:cxn ang="0">
                <a:pos x="T0" y="T1"/>
              </a:cxn>
              <a:cxn ang="0">
                <a:pos x="T2" y="T3"/>
              </a:cxn>
              <a:cxn ang="0">
                <a:pos x="T4" y="T5"/>
              </a:cxn>
              <a:cxn ang="0">
                <a:pos x="T6" y="T7"/>
              </a:cxn>
              <a:cxn ang="0">
                <a:pos x="T8" y="T9"/>
              </a:cxn>
            </a:cxnLst>
            <a:rect l="0" t="0" r="r" b="b"/>
            <a:pathLst>
              <a:path w="5049" h="1471">
                <a:moveTo>
                  <a:pt x="0" y="0"/>
                </a:moveTo>
                <a:lnTo>
                  <a:pt x="5049" y="2"/>
                </a:lnTo>
                <a:lnTo>
                  <a:pt x="5048" y="1458"/>
                </a:lnTo>
                <a:lnTo>
                  <a:pt x="0" y="1471"/>
                </a:lnTo>
                <a:lnTo>
                  <a:pt x="0" y="0"/>
                </a:lnTo>
                <a:close/>
              </a:path>
            </a:pathLst>
          </a:custGeom>
          <a:solidFill>
            <a:schemeClr val="folHlink">
              <a:alpha val="73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003366"/>
                  </a:outerShdw>
                </a:effectLst>
              </a14:hiddenEffects>
            </a:ext>
          </a:extLst>
        </p:spPr>
        <p:txBody>
          <a:bodyPr/>
          <a:lstStyle/>
          <a:p>
            <a:endParaRPr lang="zh-CN" altLang="en-US">
              <a:solidFill>
                <a:srgbClr val="003366"/>
              </a:solidFill>
            </a:endParaRPr>
          </a:p>
        </p:txBody>
      </p:sp>
      <p:sp>
        <p:nvSpPr>
          <p:cNvPr id="3093" name="AutoShape 21"/>
          <p:cNvSpPr>
            <a:spLocks noChangeArrowheads="1"/>
          </p:cNvSpPr>
          <p:nvPr/>
        </p:nvSpPr>
        <p:spPr bwMode="gray">
          <a:xfrm>
            <a:off x="7696200" y="594360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94" name="AutoShape 22"/>
          <p:cNvSpPr>
            <a:spLocks noChangeArrowheads="1"/>
          </p:cNvSpPr>
          <p:nvPr/>
        </p:nvSpPr>
        <p:spPr bwMode="gray">
          <a:xfrm>
            <a:off x="8229600" y="563880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95" name="AutoShape 23"/>
          <p:cNvSpPr>
            <a:spLocks noChangeArrowheads="1"/>
          </p:cNvSpPr>
          <p:nvPr/>
        </p:nvSpPr>
        <p:spPr bwMode="gray">
          <a:xfrm>
            <a:off x="8220075" y="6229350"/>
            <a:ext cx="609600" cy="533400"/>
          </a:xfrm>
          <a:prstGeom prst="hexagon">
            <a:avLst>
              <a:gd name="adj" fmla="val 28571"/>
              <a:gd name="vf" fmla="val 115470"/>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3074" name="Rectangle 2"/>
          <p:cNvSpPr>
            <a:spLocks noGrp="1" noChangeArrowheads="1"/>
          </p:cNvSpPr>
          <p:nvPr>
            <p:ph type="ctrTitle"/>
          </p:nvPr>
        </p:nvSpPr>
        <p:spPr bwMode="gray">
          <a:xfrm>
            <a:off x="1143000" y="990600"/>
            <a:ext cx="6705600" cy="1012825"/>
          </a:xfrm>
        </p:spPr>
        <p:txBody>
          <a:bodyPr/>
          <a:lstStyle>
            <a:lvl1pPr algn="ctr">
              <a:defRPr sz="3600" b="1">
                <a:solidFill>
                  <a:schemeClr val="tx2"/>
                </a:solidFill>
              </a:defRPr>
            </a:lvl1pPr>
          </a:lstStyle>
          <a:p>
            <a:pPr lvl="0"/>
            <a:r>
              <a:rPr lang="zh-CN" altLang="en-US" noProof="0"/>
              <a:t>单击此处编辑母版标题样式</a:t>
            </a:r>
            <a:endParaRPr lang="en-US" altLang="zh-CN" noProof="0"/>
          </a:p>
        </p:txBody>
      </p:sp>
      <p:sp>
        <p:nvSpPr>
          <p:cNvPr id="3075" name="Rectangle 3"/>
          <p:cNvSpPr>
            <a:spLocks noGrp="1" noChangeArrowheads="1"/>
          </p:cNvSpPr>
          <p:nvPr>
            <p:ph type="subTitle" idx="1"/>
          </p:nvPr>
        </p:nvSpPr>
        <p:spPr bwMode="white">
          <a:xfrm>
            <a:off x="3505200" y="2971800"/>
            <a:ext cx="4343400" cy="685800"/>
          </a:xfrm>
        </p:spPr>
        <p:txBody>
          <a:bodyPr/>
          <a:lstStyle>
            <a:lvl1pPr marL="0" indent="0" algn="r">
              <a:buFont typeface="Wingdings" panose="05000000000000000000" pitchFamily="2" charset="2"/>
              <a:buNone/>
              <a:defRPr sz="1600">
                <a:solidFill>
                  <a:schemeClr val="bg1"/>
                </a:solidFill>
              </a:defRPr>
            </a:lvl1pPr>
          </a:lstStyle>
          <a:p>
            <a:pPr lvl="0"/>
            <a:r>
              <a:rPr lang="zh-CN" altLang="en-US" noProof="0"/>
              <a:t>单击以编辑母版副标题样式</a:t>
            </a:r>
            <a:endParaRPr lang="en-US" altLang="zh-CN" noProof="0"/>
          </a:p>
        </p:txBody>
      </p:sp>
      <p:sp>
        <p:nvSpPr>
          <p:cNvPr id="3076" name="Rectangle 4"/>
          <p:cNvSpPr>
            <a:spLocks noGrp="1" noChangeArrowheads="1"/>
          </p:cNvSpPr>
          <p:nvPr>
            <p:ph type="dt" sz="half" idx="2"/>
          </p:nvPr>
        </p:nvSpPr>
        <p:spPr>
          <a:xfrm>
            <a:off x="3352800" y="6553200"/>
            <a:ext cx="2133600" cy="152400"/>
          </a:xfrm>
        </p:spPr>
        <p:txBody>
          <a:bodyPr/>
          <a:lstStyle>
            <a:lvl1pPr algn="r">
              <a:defRPr sz="1000">
                <a:solidFill>
                  <a:schemeClr val="tx2"/>
                </a:solidFill>
                <a:latin typeface="+mn-lt"/>
                <a:ea typeface="宋体" panose="02010600030101010101" pitchFamily="2" charset="-122"/>
              </a:defRPr>
            </a:lvl1pPr>
          </a:lstStyle>
          <a:p>
            <a:endParaRPr lang="en-US" altLang="zh-CN">
              <a:solidFill>
                <a:srgbClr val="5086C2"/>
              </a:solidFill>
            </a:endParaRPr>
          </a:p>
        </p:txBody>
      </p:sp>
      <p:sp>
        <p:nvSpPr>
          <p:cNvPr id="3077" name="Rectangle 5"/>
          <p:cNvSpPr>
            <a:spLocks noGrp="1" noChangeArrowheads="1"/>
          </p:cNvSpPr>
          <p:nvPr>
            <p:ph type="ftr" sz="quarter" idx="3"/>
          </p:nvPr>
        </p:nvSpPr>
        <p:spPr>
          <a:xfrm>
            <a:off x="304800" y="6477000"/>
            <a:ext cx="2590800" cy="228600"/>
          </a:xfrm>
        </p:spPr>
        <p:txBody>
          <a:bodyPr/>
          <a:lstStyle>
            <a:lvl1pPr algn="ctr">
              <a:defRPr sz="1200">
                <a:solidFill>
                  <a:schemeClr val="tx2"/>
                </a:solidFill>
                <a:latin typeface="Arial" panose="020B0604020202020204" pitchFamily="34" charset="0"/>
              </a:defRPr>
            </a:lvl1pPr>
          </a:lstStyle>
          <a:p>
            <a:endParaRPr lang="zh-CN" altLang="zh-CN">
              <a:solidFill>
                <a:srgbClr val="5086C2"/>
              </a:solidFill>
            </a:endParaRPr>
          </a:p>
        </p:txBody>
      </p:sp>
      <p:sp>
        <p:nvSpPr>
          <p:cNvPr id="3078" name="Rectangle 6"/>
          <p:cNvSpPr>
            <a:spLocks noGrp="1" noChangeArrowheads="1"/>
          </p:cNvSpPr>
          <p:nvPr>
            <p:ph type="sldNum" sz="quarter" idx="4"/>
          </p:nvPr>
        </p:nvSpPr>
        <p:spPr>
          <a:xfrm>
            <a:off x="8210550" y="6467475"/>
            <a:ext cx="533400" cy="244475"/>
          </a:xfrm>
        </p:spPr>
        <p:txBody>
          <a:bodyPr/>
          <a:lstStyle>
            <a:lvl1pPr>
              <a:defRPr sz="1200">
                <a:latin typeface="Arial" panose="020B0604020202020204" pitchFamily="34" charset="0"/>
              </a:defRPr>
            </a:lvl1pPr>
          </a:lstStyle>
          <a:p>
            <a:fld id="{BD9132B8-C422-4730-864A-23179D8CFB84}" type="slidenum">
              <a:rPr lang="en-US" altLang="zh-CN">
                <a:solidFill>
                  <a:srgbClr val="FFFFFF"/>
                </a:solidFill>
              </a:rPr>
              <a:pPr/>
              <a:t>‹#›</a:t>
            </a:fld>
            <a:endParaRPr lang="en-US" altLang="zh-CN">
              <a:solidFill>
                <a:srgbClr val="FFFFFF"/>
              </a:solidFill>
            </a:endParaRPr>
          </a:p>
        </p:txBody>
      </p:sp>
      <p:sp>
        <p:nvSpPr>
          <p:cNvPr id="3086" name="Text Box 14"/>
          <p:cNvSpPr txBox="1">
            <a:spLocks noChangeArrowheads="1"/>
          </p:cNvSpPr>
          <p:nvPr/>
        </p:nvSpPr>
        <p:spPr bwMode="auto">
          <a:xfrm>
            <a:off x="304800" y="228600"/>
            <a:ext cx="144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zh-CN" sz="2800" b="1">
                <a:solidFill>
                  <a:srgbClr val="5086C2"/>
                </a:solidFill>
                <a:latin typeface="Verdana" panose="020B0604030504040204" pitchFamily="34" charset="0"/>
                <a:ea typeface="宋体" panose="02010600030101010101" pitchFamily="2" charset="-122"/>
              </a:rPr>
              <a:t>LOGO</a:t>
            </a:r>
          </a:p>
        </p:txBody>
      </p:sp>
      <p:grpSp>
        <p:nvGrpSpPr>
          <p:cNvPr id="3188" name="Group 116"/>
          <p:cNvGrpSpPr>
            <a:grpSpLocks/>
          </p:cNvGrpSpPr>
          <p:nvPr/>
        </p:nvGrpSpPr>
        <p:grpSpPr bwMode="auto">
          <a:xfrm>
            <a:off x="190500" y="2324100"/>
            <a:ext cx="3276600" cy="3314700"/>
            <a:chOff x="120" y="1464"/>
            <a:chExt cx="2064" cy="2088"/>
          </a:xfrm>
        </p:grpSpPr>
        <p:sp>
          <p:nvSpPr>
            <p:cNvPr id="3185" name="AutoShape 113" descr="gdd01"/>
            <p:cNvSpPr>
              <a:spLocks noChangeArrowheads="1"/>
            </p:cNvSpPr>
            <p:nvPr userDrawn="1"/>
          </p:nvSpPr>
          <p:spPr bwMode="gray">
            <a:xfrm>
              <a:off x="120" y="1992"/>
              <a:ext cx="1104" cy="1008"/>
            </a:xfrm>
            <a:prstGeom prst="hexagon">
              <a:avLst>
                <a:gd name="adj" fmla="val 27381"/>
                <a:gd name="vf" fmla="val 115470"/>
              </a:avLst>
            </a:prstGeom>
            <a:blipFill dpi="0" rotWithShape="1">
              <a:blip r:embed="rId2"/>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solidFill>
                  <a:srgbClr val="003366"/>
                </a:solidFill>
                <a:latin typeface="Times New Roman" panose="02020603050405020304" pitchFamily="18" charset="0"/>
                <a:ea typeface="Gulim" pitchFamily="34" charset="-127"/>
              </a:endParaRPr>
            </a:p>
          </p:txBody>
        </p:sp>
        <p:sp>
          <p:nvSpPr>
            <p:cNvPr id="3186" name="AutoShape 114" descr="gdd04"/>
            <p:cNvSpPr>
              <a:spLocks noChangeArrowheads="1"/>
            </p:cNvSpPr>
            <p:nvPr userDrawn="1"/>
          </p:nvSpPr>
          <p:spPr bwMode="gray">
            <a:xfrm>
              <a:off x="1032" y="1464"/>
              <a:ext cx="1152" cy="1008"/>
            </a:xfrm>
            <a:prstGeom prst="hexagon">
              <a:avLst>
                <a:gd name="adj" fmla="val 28571"/>
                <a:gd name="vf" fmla="val 115470"/>
              </a:avLst>
            </a:prstGeom>
            <a:blipFill dpi="0" rotWithShape="1">
              <a:blip r:embed="rId3"/>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solidFill>
                  <a:srgbClr val="003366"/>
                </a:solidFill>
                <a:latin typeface="Times New Roman" panose="02020603050405020304" pitchFamily="18" charset="0"/>
                <a:ea typeface="Gulim" pitchFamily="34" charset="-127"/>
              </a:endParaRPr>
            </a:p>
          </p:txBody>
        </p:sp>
        <p:sp>
          <p:nvSpPr>
            <p:cNvPr id="3187" name="AutoShape 115" descr="gdd03"/>
            <p:cNvSpPr>
              <a:spLocks noChangeArrowheads="1"/>
            </p:cNvSpPr>
            <p:nvPr userDrawn="1"/>
          </p:nvSpPr>
          <p:spPr bwMode="gray">
            <a:xfrm>
              <a:off x="1008" y="2544"/>
              <a:ext cx="1152" cy="1008"/>
            </a:xfrm>
            <a:prstGeom prst="hexagon">
              <a:avLst>
                <a:gd name="adj" fmla="val 28571"/>
                <a:gd name="vf" fmla="val 115470"/>
              </a:avLst>
            </a:prstGeom>
            <a:blipFill dpi="0" rotWithShape="1">
              <a:blip r:embed="rId4"/>
              <a:srcRect/>
              <a:stretch>
                <a:fillRect/>
              </a:stretch>
            </a:blipFill>
            <a:ln w="28575">
              <a:solidFill>
                <a:schemeClr val="bg1"/>
              </a:solidFill>
              <a:miter lim="800000"/>
              <a:headEnd/>
              <a:tailEnd/>
            </a:ln>
            <a:effectLst>
              <a:outerShdw dist="125080" dir="1437749" algn="ctr" rotWithShape="0">
                <a:schemeClr val="bg2">
                  <a:alpha val="32001"/>
                </a:schemeClr>
              </a:outerShdw>
            </a:effectLst>
          </p:spPr>
          <p:txBody>
            <a:bodyPr wrap="none" anchor="ctr"/>
            <a:lstStyle/>
            <a:p>
              <a:pPr algn="ctr" eaLnBrk="0" hangingPunct="0"/>
              <a:endParaRPr lang="ko-KR" altLang="en-US">
                <a:solidFill>
                  <a:srgbClr val="003366"/>
                </a:solidFill>
                <a:latin typeface="Times New Roman" panose="02020603050405020304" pitchFamily="18" charset="0"/>
                <a:ea typeface="Gulim" pitchFamily="34" charset="-127"/>
              </a:endParaRPr>
            </a:p>
          </p:txBody>
        </p:sp>
      </p:grpSp>
    </p:spTree>
    <p:extLst>
      <p:ext uri="{BB962C8B-B14F-4D97-AF65-F5344CB8AC3E}">
        <p14:creationId xmlns:p14="http://schemas.microsoft.com/office/powerpoint/2010/main" val="8747058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a:gsLst>
            <a:gs pos="59622">
              <a:srgbClr val="E3CCBD"/>
            </a:gs>
            <a:gs pos="46768">
              <a:srgbClr val="D7CECB"/>
            </a:gs>
            <a:gs pos="0">
              <a:schemeClr val="tx1">
                <a:lumMod val="20000"/>
                <a:lumOff val="80000"/>
              </a:schemeClr>
            </a:gs>
            <a:gs pos="74000">
              <a:schemeClr val="accent1">
                <a:lumMod val="45000"/>
                <a:lumOff val="55000"/>
              </a:schemeClr>
            </a:gs>
            <a:gs pos="83000">
              <a:schemeClr val="accent5"/>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p:txBody>
          <a:bodyPr/>
          <a:lstStyle>
            <a:lvl1pPr>
              <a:defRPr/>
            </a:lvl1pPr>
          </a:lstStyle>
          <a:p>
            <a:fld id="{CBFA30A3-EE2E-4533-81C7-68D4AEF0C38B}"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8631907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p:cNvSpPr>
            <a:spLocks noGrp="1"/>
          </p:cNvSpPr>
          <p:nvPr>
            <p:ph type="dt" sz="half" idx="10"/>
          </p:nvPr>
        </p:nvSpPr>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p:txBody>
          <a:bodyPr/>
          <a:lstStyle>
            <a:lvl1pPr>
              <a:defRPr/>
            </a:lvl1pPr>
          </a:lstStyle>
          <a:p>
            <a:fld id="{890F2EF5-9615-4D5A-BE6B-70A7825A7ED0}"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40962778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076325"/>
            <a:ext cx="4038600" cy="52482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076325"/>
            <a:ext cx="4038600" cy="52482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endParaRPr lang="zh-CN" altLang="zh-CN">
              <a:solidFill>
                <a:srgbClr val="003366"/>
              </a:solidFill>
            </a:endParaRPr>
          </a:p>
        </p:txBody>
      </p:sp>
      <p:sp>
        <p:nvSpPr>
          <p:cNvPr id="6" name="页脚占位符 5"/>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7" name="灯片编号占位符 6"/>
          <p:cNvSpPr>
            <a:spLocks noGrp="1"/>
          </p:cNvSpPr>
          <p:nvPr>
            <p:ph type="sldNum" sz="quarter" idx="12"/>
          </p:nvPr>
        </p:nvSpPr>
        <p:spPr/>
        <p:txBody>
          <a:bodyPr/>
          <a:lstStyle>
            <a:lvl1pPr>
              <a:defRPr/>
            </a:lvl1pPr>
          </a:lstStyle>
          <a:p>
            <a:fld id="{C7BA357B-69CE-45B1-A2D1-ABF8D7B34778}"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880830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endParaRPr lang="zh-CN" altLang="zh-CN">
              <a:solidFill>
                <a:srgbClr val="003366"/>
              </a:solidFill>
            </a:endParaRPr>
          </a:p>
        </p:txBody>
      </p:sp>
      <p:sp>
        <p:nvSpPr>
          <p:cNvPr id="8" name="页脚占位符 7"/>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9" name="灯片编号占位符 8"/>
          <p:cNvSpPr>
            <a:spLocks noGrp="1"/>
          </p:cNvSpPr>
          <p:nvPr>
            <p:ph type="sldNum" sz="quarter" idx="12"/>
          </p:nvPr>
        </p:nvSpPr>
        <p:spPr/>
        <p:txBody>
          <a:bodyPr/>
          <a:lstStyle>
            <a:lvl1pPr>
              <a:defRPr/>
            </a:lvl1pPr>
          </a:lstStyle>
          <a:p>
            <a:fld id="{8494E41F-AC46-4245-A3F0-38E8784181CA}"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77977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endParaRPr lang="zh-CN" altLang="zh-CN">
              <a:solidFill>
                <a:srgbClr val="003366"/>
              </a:solidFill>
            </a:endParaRPr>
          </a:p>
        </p:txBody>
      </p:sp>
      <p:sp>
        <p:nvSpPr>
          <p:cNvPr id="4" name="页脚占位符 3"/>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5" name="灯片编号占位符 4"/>
          <p:cNvSpPr>
            <a:spLocks noGrp="1"/>
          </p:cNvSpPr>
          <p:nvPr>
            <p:ph type="sldNum" sz="quarter" idx="12"/>
          </p:nvPr>
        </p:nvSpPr>
        <p:spPr/>
        <p:txBody>
          <a:bodyPr/>
          <a:lstStyle>
            <a:lvl1pPr>
              <a:defRPr/>
            </a:lvl1pPr>
          </a:lstStyle>
          <a:p>
            <a:fld id="{F3C60D9E-7D3C-49D0-B41E-BCC031B7AE09}"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8284813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zh-CN" altLang="zh-CN">
              <a:solidFill>
                <a:srgbClr val="003366"/>
              </a:solidFill>
            </a:endParaRPr>
          </a:p>
        </p:txBody>
      </p:sp>
      <p:sp>
        <p:nvSpPr>
          <p:cNvPr id="3" name="页脚占位符 2"/>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4" name="灯片编号占位符 3"/>
          <p:cNvSpPr>
            <a:spLocks noGrp="1"/>
          </p:cNvSpPr>
          <p:nvPr>
            <p:ph type="sldNum" sz="quarter" idx="12"/>
          </p:nvPr>
        </p:nvSpPr>
        <p:spPr/>
        <p:txBody>
          <a:bodyPr/>
          <a:lstStyle>
            <a:lvl1pPr>
              <a:defRPr/>
            </a:lvl1pPr>
          </a:lstStyle>
          <a:p>
            <a:fld id="{C02E9F32-D8C6-49BB-9BCE-3D34899D4805}"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9723695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lvl1pPr>
              <a:defRPr/>
            </a:lvl1pPr>
          </a:lstStyle>
          <a:p>
            <a:endParaRPr lang="zh-CN" altLang="zh-CN">
              <a:solidFill>
                <a:srgbClr val="003366"/>
              </a:solidFill>
            </a:endParaRPr>
          </a:p>
        </p:txBody>
      </p:sp>
      <p:sp>
        <p:nvSpPr>
          <p:cNvPr id="6" name="页脚占位符 5"/>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7" name="灯片编号占位符 6"/>
          <p:cNvSpPr>
            <a:spLocks noGrp="1"/>
          </p:cNvSpPr>
          <p:nvPr>
            <p:ph type="sldNum" sz="quarter" idx="12"/>
          </p:nvPr>
        </p:nvSpPr>
        <p:spPr/>
        <p:txBody>
          <a:bodyPr/>
          <a:lstStyle>
            <a:lvl1pPr>
              <a:defRPr/>
            </a:lvl1pPr>
          </a:lstStyle>
          <a:p>
            <a:fld id="{D607976F-C0E4-4634-B2D7-BB01631FD996}"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25705891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lvl1pPr>
              <a:defRPr/>
            </a:lvl1pPr>
          </a:lstStyle>
          <a:p>
            <a:endParaRPr lang="zh-CN" altLang="zh-CN">
              <a:solidFill>
                <a:srgbClr val="003366"/>
              </a:solidFill>
            </a:endParaRPr>
          </a:p>
        </p:txBody>
      </p:sp>
      <p:sp>
        <p:nvSpPr>
          <p:cNvPr id="6" name="页脚占位符 5"/>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7" name="灯片编号占位符 6"/>
          <p:cNvSpPr>
            <a:spLocks noGrp="1"/>
          </p:cNvSpPr>
          <p:nvPr>
            <p:ph type="sldNum" sz="quarter" idx="12"/>
          </p:nvPr>
        </p:nvSpPr>
        <p:spPr/>
        <p:txBody>
          <a:bodyPr/>
          <a:lstStyle>
            <a:lvl1pPr>
              <a:defRPr/>
            </a:lvl1pPr>
          </a:lstStyle>
          <a:p>
            <a:fld id="{7BFCF1AD-93FB-4EA2-A2CB-807A2FD92AB2}"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8166708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p:txBody>
          <a:bodyPr/>
          <a:lstStyle>
            <a:lvl1pPr>
              <a:defRPr/>
            </a:lvl1pPr>
          </a:lstStyle>
          <a:p>
            <a:fld id="{F324CA16-81D1-43F8-A37C-CF0F863396D4}"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139193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381000"/>
            <a:ext cx="2057400" cy="5943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381000"/>
            <a:ext cx="6019800" cy="59436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p:txBody>
          <a:bodyPr/>
          <a:lstStyle>
            <a:lvl1pPr>
              <a:defRPr/>
            </a:lvl1pPr>
          </a:lstStyle>
          <a:p>
            <a:fld id="{AF0CF5C1-783D-41CA-B4E2-154ECFC9F59A}"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23332997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143000" y="381000"/>
            <a:ext cx="6705600" cy="563563"/>
          </a:xfrm>
        </p:spPr>
        <p:txBody>
          <a:bodyPr/>
          <a:lstStyle/>
          <a:p>
            <a:r>
              <a:rPr lang="zh-CN" altLang="en-US"/>
              <a:t>单击此处编辑母版标题样式</a:t>
            </a:r>
          </a:p>
        </p:txBody>
      </p:sp>
      <p:sp>
        <p:nvSpPr>
          <p:cNvPr id="3" name="表格占位符 2"/>
          <p:cNvSpPr>
            <a:spLocks noGrp="1"/>
          </p:cNvSpPr>
          <p:nvPr>
            <p:ph type="tbl" idx="1"/>
          </p:nvPr>
        </p:nvSpPr>
        <p:spPr>
          <a:xfrm>
            <a:off x="457200" y="1076325"/>
            <a:ext cx="8229600" cy="5248275"/>
          </a:xfrm>
        </p:spPr>
        <p:txBody>
          <a:bodyPr/>
          <a:lstStyle/>
          <a:p>
            <a:r>
              <a:rPr lang="zh-CN" altLang="en-US"/>
              <a:t>单击图标添加表格</a:t>
            </a:r>
          </a:p>
        </p:txBody>
      </p:sp>
      <p:sp>
        <p:nvSpPr>
          <p:cNvPr id="4" name="日期占位符 3"/>
          <p:cNvSpPr>
            <a:spLocks noGrp="1"/>
          </p:cNvSpPr>
          <p:nvPr>
            <p:ph type="dt" sz="half" idx="10"/>
          </p:nvPr>
        </p:nvSpPr>
        <p:spPr>
          <a:xfrm>
            <a:off x="457200" y="6519863"/>
            <a:ext cx="2133600" cy="244475"/>
          </a:xfrm>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a:xfrm>
            <a:off x="5181600" y="6477000"/>
            <a:ext cx="2895600" cy="233363"/>
          </a:xfrm>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a:xfrm>
            <a:off x="8286750" y="6386513"/>
            <a:ext cx="457200" cy="228600"/>
          </a:xfrm>
        </p:spPr>
        <p:txBody>
          <a:bodyPr/>
          <a:lstStyle>
            <a:lvl1pPr>
              <a:defRPr/>
            </a:lvl1pPr>
          </a:lstStyle>
          <a:p>
            <a:fld id="{525A3A69-0FEA-4B22-82B3-3DE2BB4892BA}"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33148794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1143000" y="381000"/>
            <a:ext cx="6705600" cy="563563"/>
          </a:xfrm>
        </p:spPr>
        <p:txBody>
          <a:bodyPr/>
          <a:lstStyle/>
          <a:p>
            <a:r>
              <a:rPr lang="zh-CN" altLang="en-US"/>
              <a:t>单击此处编辑母版标题样式</a:t>
            </a:r>
          </a:p>
        </p:txBody>
      </p:sp>
      <p:sp>
        <p:nvSpPr>
          <p:cNvPr id="3" name="图表占位符 2"/>
          <p:cNvSpPr>
            <a:spLocks noGrp="1"/>
          </p:cNvSpPr>
          <p:nvPr>
            <p:ph type="chart" idx="1"/>
          </p:nvPr>
        </p:nvSpPr>
        <p:spPr>
          <a:xfrm>
            <a:off x="457200" y="1076325"/>
            <a:ext cx="8229600" cy="5248275"/>
          </a:xfrm>
        </p:spPr>
        <p:txBody>
          <a:bodyPr/>
          <a:lstStyle/>
          <a:p>
            <a:r>
              <a:rPr lang="zh-CN" altLang="en-US"/>
              <a:t>单击图标添加图表</a:t>
            </a:r>
          </a:p>
        </p:txBody>
      </p:sp>
      <p:sp>
        <p:nvSpPr>
          <p:cNvPr id="4" name="日期占位符 3"/>
          <p:cNvSpPr>
            <a:spLocks noGrp="1"/>
          </p:cNvSpPr>
          <p:nvPr>
            <p:ph type="dt" sz="half" idx="10"/>
          </p:nvPr>
        </p:nvSpPr>
        <p:spPr>
          <a:xfrm>
            <a:off x="457200" y="6519863"/>
            <a:ext cx="2133600" cy="244475"/>
          </a:xfrm>
        </p:spPr>
        <p:txBody>
          <a:bodyPr/>
          <a:lstStyle>
            <a:lvl1pPr>
              <a:defRPr/>
            </a:lvl1pPr>
          </a:lstStyle>
          <a:p>
            <a:endParaRPr lang="zh-CN" altLang="zh-CN">
              <a:solidFill>
                <a:srgbClr val="003366"/>
              </a:solidFill>
            </a:endParaRPr>
          </a:p>
        </p:txBody>
      </p:sp>
      <p:sp>
        <p:nvSpPr>
          <p:cNvPr id="5" name="页脚占位符 4"/>
          <p:cNvSpPr>
            <a:spLocks noGrp="1"/>
          </p:cNvSpPr>
          <p:nvPr>
            <p:ph type="ftr" sz="quarter" idx="11"/>
          </p:nvPr>
        </p:nvSpPr>
        <p:spPr>
          <a:xfrm>
            <a:off x="5181600" y="6477000"/>
            <a:ext cx="2895600" cy="233363"/>
          </a:xfrm>
        </p:spPr>
        <p:txBody>
          <a:bodyPr/>
          <a:lstStyle>
            <a:lvl1pPr>
              <a:defRPr/>
            </a:lvl1pPr>
          </a:lstStyle>
          <a:p>
            <a:r>
              <a:rPr lang="en-US" altLang="zh-CN">
                <a:solidFill>
                  <a:srgbClr val="003366"/>
                </a:solidFill>
              </a:rPr>
              <a:t>www.themegallery.com</a:t>
            </a:r>
          </a:p>
        </p:txBody>
      </p:sp>
      <p:sp>
        <p:nvSpPr>
          <p:cNvPr id="6" name="灯片编号占位符 5"/>
          <p:cNvSpPr>
            <a:spLocks noGrp="1"/>
          </p:cNvSpPr>
          <p:nvPr>
            <p:ph type="sldNum" sz="quarter" idx="12"/>
          </p:nvPr>
        </p:nvSpPr>
        <p:spPr>
          <a:xfrm>
            <a:off x="8286750" y="6386513"/>
            <a:ext cx="457200" cy="228600"/>
          </a:xfrm>
        </p:spPr>
        <p:txBody>
          <a:bodyPr/>
          <a:lstStyle>
            <a:lvl1pPr>
              <a:defRPr/>
            </a:lvl1pPr>
          </a:lstStyle>
          <a:p>
            <a:fld id="{991EB094-7DC3-4B32-9CA0-0318F74FB6BB}" type="slidenum">
              <a:rPr lang="en-US" altLang="zh-CN">
                <a:solidFill>
                  <a:srgbClr val="FFFFFF"/>
                </a:solidFill>
              </a:rPr>
              <a:pPr/>
              <a:t>‹#›</a:t>
            </a:fld>
            <a:endParaRPr lang="en-US" altLang="zh-CN">
              <a:solidFill>
                <a:srgbClr val="FFFFFF"/>
              </a:solidFill>
            </a:endParaRPr>
          </a:p>
        </p:txBody>
      </p:sp>
    </p:spTree>
    <p:extLst>
      <p:ext uri="{BB962C8B-B14F-4D97-AF65-F5344CB8AC3E}">
        <p14:creationId xmlns:p14="http://schemas.microsoft.com/office/powerpoint/2010/main" val="500104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Freeform 15"/>
          <p:cNvSpPr>
            <a:spLocks/>
          </p:cNvSpPr>
          <p:nvPr/>
        </p:nvSpPr>
        <p:spPr bwMode="gray">
          <a:xfrm>
            <a:off x="-9525" y="344488"/>
            <a:ext cx="8194675" cy="633412"/>
          </a:xfrm>
          <a:custGeom>
            <a:avLst/>
            <a:gdLst>
              <a:gd name="T0" fmla="*/ 0 w 5049"/>
              <a:gd name="T1" fmla="*/ 0 h 1471"/>
              <a:gd name="T2" fmla="*/ 5049 w 5049"/>
              <a:gd name="T3" fmla="*/ 2 h 1471"/>
              <a:gd name="T4" fmla="*/ 5048 w 5049"/>
              <a:gd name="T5" fmla="*/ 1458 h 1471"/>
              <a:gd name="T6" fmla="*/ 0 w 5049"/>
              <a:gd name="T7" fmla="*/ 1471 h 1471"/>
              <a:gd name="T8" fmla="*/ 0 w 5049"/>
              <a:gd name="T9" fmla="*/ 0 h 1471"/>
            </a:gdLst>
            <a:ahLst/>
            <a:cxnLst>
              <a:cxn ang="0">
                <a:pos x="T0" y="T1"/>
              </a:cxn>
              <a:cxn ang="0">
                <a:pos x="T2" y="T3"/>
              </a:cxn>
              <a:cxn ang="0">
                <a:pos x="T4" y="T5"/>
              </a:cxn>
              <a:cxn ang="0">
                <a:pos x="T6" y="T7"/>
              </a:cxn>
              <a:cxn ang="0">
                <a:pos x="T8" y="T9"/>
              </a:cxn>
            </a:cxnLst>
            <a:rect l="0" t="0" r="r" b="b"/>
            <a:pathLst>
              <a:path w="5049" h="1471">
                <a:moveTo>
                  <a:pt x="0" y="0"/>
                </a:moveTo>
                <a:lnTo>
                  <a:pt x="5049" y="2"/>
                </a:lnTo>
                <a:lnTo>
                  <a:pt x="5048" y="1458"/>
                </a:lnTo>
                <a:lnTo>
                  <a:pt x="0" y="1471"/>
                </a:lnTo>
                <a:lnTo>
                  <a:pt x="0" y="0"/>
                </a:lnTo>
                <a:close/>
              </a:path>
            </a:pathLst>
          </a:cu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003366"/>
                  </a:outerShdw>
                </a:effectLst>
              </a14:hiddenEffects>
            </a:ext>
          </a:extLst>
        </p:spPr>
        <p:txBody>
          <a:bodyPr/>
          <a:lstStyle/>
          <a:p>
            <a:endParaRPr lang="zh-CN" altLang="en-US"/>
          </a:p>
        </p:txBody>
      </p:sp>
      <p:grpSp>
        <p:nvGrpSpPr>
          <p:cNvPr id="1040" name="Group 16"/>
          <p:cNvGrpSpPr>
            <a:grpSpLocks/>
          </p:cNvGrpSpPr>
          <p:nvPr/>
        </p:nvGrpSpPr>
        <p:grpSpPr bwMode="auto">
          <a:xfrm>
            <a:off x="8153400" y="0"/>
            <a:ext cx="990600" cy="6858000"/>
            <a:chOff x="5040" y="0"/>
            <a:chExt cx="720" cy="4320"/>
          </a:xfrm>
        </p:grpSpPr>
        <p:sp>
          <p:nvSpPr>
            <p:cNvPr id="1041" name="Rectangle 17"/>
            <p:cNvSpPr>
              <a:spLocks noChangeArrowheads="1"/>
            </p:cNvSpPr>
            <p:nvPr/>
          </p:nvSpPr>
          <p:spPr bwMode="gray">
            <a:xfrm>
              <a:off x="5042" y="0"/>
              <a:ext cx="718" cy="4320"/>
            </a:xfrm>
            <a:prstGeom prst="rect">
              <a:avLst/>
            </a:prstGeom>
            <a:solidFill>
              <a:schemeClr val="folHlink">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42" name="Rectangle 18"/>
            <p:cNvSpPr>
              <a:spLocks noChangeArrowheads="1"/>
            </p:cNvSpPr>
            <p:nvPr/>
          </p:nvSpPr>
          <p:spPr bwMode="gray">
            <a:xfrm>
              <a:off x="5040" y="219"/>
              <a:ext cx="720" cy="39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043" name="AutoShape 19"/>
          <p:cNvSpPr>
            <a:spLocks noChangeArrowheads="1"/>
          </p:cNvSpPr>
          <p:nvPr/>
        </p:nvSpPr>
        <p:spPr bwMode="gray">
          <a:xfrm>
            <a:off x="7696200" y="594360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44" name="AutoShape 20"/>
          <p:cNvSpPr>
            <a:spLocks noChangeArrowheads="1"/>
          </p:cNvSpPr>
          <p:nvPr/>
        </p:nvSpPr>
        <p:spPr bwMode="gray">
          <a:xfrm>
            <a:off x="8229600" y="563880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45" name="AutoShape 21"/>
          <p:cNvSpPr>
            <a:spLocks noChangeArrowheads="1"/>
          </p:cNvSpPr>
          <p:nvPr/>
        </p:nvSpPr>
        <p:spPr bwMode="gray">
          <a:xfrm>
            <a:off x="8220075" y="622935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7" name="Rectangle 3"/>
          <p:cNvSpPr>
            <a:spLocks noGrp="1" noChangeArrowheads="1"/>
          </p:cNvSpPr>
          <p:nvPr>
            <p:ph type="body" idx="1"/>
          </p:nvPr>
        </p:nvSpPr>
        <p:spPr bwMode="auto">
          <a:xfrm>
            <a:off x="457200" y="1076325"/>
            <a:ext cx="82296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1028" name="Rectangle 4"/>
          <p:cNvSpPr>
            <a:spLocks noGrp="1" noChangeArrowheads="1"/>
          </p:cNvSpPr>
          <p:nvPr>
            <p:ph type="dt" sz="half" idx="2"/>
          </p:nvPr>
        </p:nvSpPr>
        <p:spPr bwMode="auto">
          <a:xfrm>
            <a:off x="457200" y="6519863"/>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zh-CN" altLang="zh-CN"/>
          </a:p>
        </p:txBody>
      </p:sp>
      <p:sp>
        <p:nvSpPr>
          <p:cNvPr id="1029" name="Rectangle 5"/>
          <p:cNvSpPr>
            <a:spLocks noGrp="1" noChangeArrowheads="1"/>
          </p:cNvSpPr>
          <p:nvPr>
            <p:ph type="ftr" sz="quarter" idx="3"/>
          </p:nvPr>
        </p:nvSpPr>
        <p:spPr bwMode="auto">
          <a:xfrm>
            <a:off x="5181600" y="6477000"/>
            <a:ext cx="2895600" cy="23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ea typeface="宋体" panose="02010600030101010101" pitchFamily="2" charset="-122"/>
              </a:defRPr>
            </a:lvl1pPr>
          </a:lstStyle>
          <a:p>
            <a:r>
              <a:rPr lang="en-US" altLang="zh-CN"/>
              <a:t>www.themegallery.com</a:t>
            </a:r>
          </a:p>
        </p:txBody>
      </p:sp>
      <p:sp>
        <p:nvSpPr>
          <p:cNvPr id="1030" name="Rectangle 6"/>
          <p:cNvSpPr>
            <a:spLocks noGrp="1" noChangeArrowheads="1"/>
          </p:cNvSpPr>
          <p:nvPr>
            <p:ph type="sldNum" sz="quarter" idx="4"/>
          </p:nvPr>
        </p:nvSpPr>
        <p:spPr bwMode="auto">
          <a:xfrm>
            <a:off x="8286750" y="6386513"/>
            <a:ext cx="457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1"/>
                </a:solidFill>
                <a:latin typeface="+mn-lt"/>
                <a:ea typeface="宋体" panose="02010600030101010101" pitchFamily="2" charset="-122"/>
              </a:defRPr>
            </a:lvl1pPr>
          </a:lstStyle>
          <a:p>
            <a:fld id="{88CE83B6-FDD0-43BA-9C48-B62D195A8733}" type="slidenum">
              <a:rPr lang="en-US" altLang="zh-CN"/>
              <a:pPr/>
              <a:t>‹#›</a:t>
            </a:fld>
            <a:endParaRPr lang="en-US" altLang="zh-CN"/>
          </a:p>
        </p:txBody>
      </p:sp>
      <p:grpSp>
        <p:nvGrpSpPr>
          <p:cNvPr id="1046" name="Group 22"/>
          <p:cNvGrpSpPr>
            <a:grpSpLocks/>
          </p:cNvGrpSpPr>
          <p:nvPr/>
        </p:nvGrpSpPr>
        <p:grpSpPr bwMode="auto">
          <a:xfrm>
            <a:off x="152400" y="228600"/>
            <a:ext cx="838200" cy="838200"/>
            <a:chOff x="18" y="144"/>
            <a:chExt cx="510" cy="480"/>
          </a:xfrm>
        </p:grpSpPr>
        <p:sp>
          <p:nvSpPr>
            <p:cNvPr id="1047" name="AutoShape 23"/>
            <p:cNvSpPr>
              <a:spLocks noChangeArrowheads="1"/>
            </p:cNvSpPr>
            <p:nvPr userDrawn="1"/>
          </p:nvSpPr>
          <p:spPr bwMode="gray">
            <a:xfrm>
              <a:off x="18" y="258"/>
              <a:ext cx="288" cy="240"/>
            </a:xfrm>
            <a:prstGeom prst="hexagon">
              <a:avLst>
                <a:gd name="adj" fmla="val 30000"/>
                <a:gd name="vf" fmla="val 115470"/>
              </a:avLst>
            </a:prstGeom>
            <a:solidFill>
              <a:schemeClr val="hlink"/>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p>
          </p:txBody>
        </p:sp>
        <p:sp>
          <p:nvSpPr>
            <p:cNvPr id="1048" name="AutoShape 24"/>
            <p:cNvSpPr>
              <a:spLocks noChangeArrowheads="1"/>
            </p:cNvSpPr>
            <p:nvPr userDrawn="1"/>
          </p:nvSpPr>
          <p:spPr bwMode="gray">
            <a:xfrm>
              <a:off x="240" y="144"/>
              <a:ext cx="288" cy="240"/>
            </a:xfrm>
            <a:prstGeom prst="hexagon">
              <a:avLst>
                <a:gd name="adj" fmla="val 30000"/>
                <a:gd name="vf" fmla="val 115470"/>
              </a:avLst>
            </a:prstGeom>
            <a:solidFill>
              <a:schemeClr val="accent2"/>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p>
          </p:txBody>
        </p:sp>
        <p:sp>
          <p:nvSpPr>
            <p:cNvPr id="1049" name="AutoShape 25"/>
            <p:cNvSpPr>
              <a:spLocks noChangeArrowheads="1"/>
            </p:cNvSpPr>
            <p:nvPr userDrawn="1"/>
          </p:nvSpPr>
          <p:spPr bwMode="gray">
            <a:xfrm>
              <a:off x="240" y="384"/>
              <a:ext cx="288" cy="240"/>
            </a:xfrm>
            <a:prstGeom prst="hexagon">
              <a:avLst>
                <a:gd name="adj" fmla="val 30000"/>
                <a:gd name="vf" fmla="val 115470"/>
              </a:avLst>
            </a:prstGeom>
            <a:solidFill>
              <a:schemeClr val="accent1"/>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p>
          </p:txBody>
        </p:sp>
      </p:grpSp>
      <p:sp>
        <p:nvSpPr>
          <p:cNvPr id="1026" name="Rectangle 2"/>
          <p:cNvSpPr>
            <a:spLocks noGrp="1" noChangeArrowheads="1"/>
          </p:cNvSpPr>
          <p:nvPr>
            <p:ph type="title"/>
          </p:nvPr>
        </p:nvSpPr>
        <p:spPr bwMode="white">
          <a:xfrm>
            <a:off x="1143000" y="381000"/>
            <a:ext cx="67056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rtl="0" eaLnBrk="1" fontAlgn="base" hangingPunct="1">
        <a:spcBef>
          <a:spcPct val="0"/>
        </a:spcBef>
        <a:spcAft>
          <a:spcPct val="0"/>
        </a:spcAft>
        <a:defRPr sz="3200" kern="1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Verdana" panose="020B0604030504040204" pitchFamily="34" charset="0"/>
        </a:defRPr>
      </a:lvl2pPr>
      <a:lvl3pPr algn="l" rtl="0" eaLnBrk="1" fontAlgn="base" hangingPunct="1">
        <a:spcBef>
          <a:spcPct val="0"/>
        </a:spcBef>
        <a:spcAft>
          <a:spcPct val="0"/>
        </a:spcAft>
        <a:defRPr sz="3200">
          <a:solidFill>
            <a:schemeClr val="bg1"/>
          </a:solidFill>
          <a:latin typeface="Verdana" panose="020B0604030504040204" pitchFamily="34" charset="0"/>
        </a:defRPr>
      </a:lvl3pPr>
      <a:lvl4pPr algn="l" rtl="0" eaLnBrk="1" fontAlgn="base" hangingPunct="1">
        <a:spcBef>
          <a:spcPct val="0"/>
        </a:spcBef>
        <a:spcAft>
          <a:spcPct val="0"/>
        </a:spcAft>
        <a:defRPr sz="3200">
          <a:solidFill>
            <a:schemeClr val="bg1"/>
          </a:solidFill>
          <a:latin typeface="Verdana" panose="020B0604030504040204" pitchFamily="34" charset="0"/>
        </a:defRPr>
      </a:lvl4pPr>
      <a:lvl5pPr algn="l" rtl="0" eaLnBrk="1" fontAlgn="base" hangingPunct="1">
        <a:spcBef>
          <a:spcPct val="0"/>
        </a:spcBef>
        <a:spcAft>
          <a:spcPct val="0"/>
        </a:spcAft>
        <a:defRPr sz="3200">
          <a:solidFill>
            <a:schemeClr val="bg1"/>
          </a:solidFill>
          <a:latin typeface="Verdana" panose="020B0604030504040204" pitchFamily="34" charset="0"/>
        </a:defRPr>
      </a:lvl5pPr>
      <a:lvl6pPr marL="457200" algn="l" rtl="0" eaLnBrk="1" fontAlgn="base" hangingPunct="1">
        <a:spcBef>
          <a:spcPct val="0"/>
        </a:spcBef>
        <a:spcAft>
          <a:spcPct val="0"/>
        </a:spcAft>
        <a:defRPr sz="3200">
          <a:solidFill>
            <a:schemeClr val="bg1"/>
          </a:solidFill>
          <a:latin typeface="Verdana" panose="020B0604030504040204" pitchFamily="34" charset="0"/>
        </a:defRPr>
      </a:lvl6pPr>
      <a:lvl7pPr marL="914400" algn="l" rtl="0" eaLnBrk="1" fontAlgn="base" hangingPunct="1">
        <a:spcBef>
          <a:spcPct val="0"/>
        </a:spcBef>
        <a:spcAft>
          <a:spcPct val="0"/>
        </a:spcAft>
        <a:defRPr sz="3200">
          <a:solidFill>
            <a:schemeClr val="bg1"/>
          </a:solidFill>
          <a:latin typeface="Verdana" panose="020B0604030504040204" pitchFamily="34" charset="0"/>
        </a:defRPr>
      </a:lvl7pPr>
      <a:lvl8pPr marL="1371600" algn="l" rtl="0" eaLnBrk="1" fontAlgn="base" hangingPunct="1">
        <a:spcBef>
          <a:spcPct val="0"/>
        </a:spcBef>
        <a:spcAft>
          <a:spcPct val="0"/>
        </a:spcAft>
        <a:defRPr sz="3200">
          <a:solidFill>
            <a:schemeClr val="bg1"/>
          </a:solidFill>
          <a:latin typeface="Verdana" panose="020B0604030504040204" pitchFamily="34" charset="0"/>
        </a:defRPr>
      </a:lvl8pPr>
      <a:lvl9pPr marL="1828800" algn="l" rtl="0" eaLnBrk="1" fontAlgn="base" hangingPunct="1">
        <a:spcBef>
          <a:spcPct val="0"/>
        </a:spcBef>
        <a:spcAft>
          <a:spcPct val="0"/>
        </a:spcAft>
        <a:defRPr sz="3200">
          <a:solidFill>
            <a:schemeClr val="bg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81887D0-EFC4-4596-A0B5-5749F104BE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9985B56F-31C4-4440-A1F1-06EA4D8AEAE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75384911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81887D0-EFC4-4596-A0B5-5749F104BE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9985B56F-31C4-4440-A1F1-06EA4D8AEAE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69679779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81887D0-EFC4-4596-A0B5-5749F104BE51}" type="datetimeFigureOut">
              <a:rPr lang="zh-CN" altLang="en-US">
                <a:solidFill>
                  <a:prstClr val="black">
                    <a:tint val="75000"/>
                  </a:prstClr>
                </a:solidFill>
              </a:rPr>
              <a:pPr>
                <a:defRPr/>
              </a:pPr>
              <a:t>2018-4-17</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9985B56F-31C4-4440-A1F1-06EA4D8AEAE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94778688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Freeform 15"/>
          <p:cNvSpPr>
            <a:spLocks/>
          </p:cNvSpPr>
          <p:nvPr/>
        </p:nvSpPr>
        <p:spPr bwMode="gray">
          <a:xfrm>
            <a:off x="-9525" y="344488"/>
            <a:ext cx="8194675" cy="633412"/>
          </a:xfrm>
          <a:custGeom>
            <a:avLst/>
            <a:gdLst>
              <a:gd name="T0" fmla="*/ 0 w 5049"/>
              <a:gd name="T1" fmla="*/ 0 h 1471"/>
              <a:gd name="T2" fmla="*/ 5049 w 5049"/>
              <a:gd name="T3" fmla="*/ 2 h 1471"/>
              <a:gd name="T4" fmla="*/ 5048 w 5049"/>
              <a:gd name="T5" fmla="*/ 1458 h 1471"/>
              <a:gd name="T6" fmla="*/ 0 w 5049"/>
              <a:gd name="T7" fmla="*/ 1471 h 1471"/>
              <a:gd name="T8" fmla="*/ 0 w 5049"/>
              <a:gd name="T9" fmla="*/ 0 h 1471"/>
            </a:gdLst>
            <a:ahLst/>
            <a:cxnLst>
              <a:cxn ang="0">
                <a:pos x="T0" y="T1"/>
              </a:cxn>
              <a:cxn ang="0">
                <a:pos x="T2" y="T3"/>
              </a:cxn>
              <a:cxn ang="0">
                <a:pos x="T4" y="T5"/>
              </a:cxn>
              <a:cxn ang="0">
                <a:pos x="T6" y="T7"/>
              </a:cxn>
              <a:cxn ang="0">
                <a:pos x="T8" y="T9"/>
              </a:cxn>
            </a:cxnLst>
            <a:rect l="0" t="0" r="r" b="b"/>
            <a:pathLst>
              <a:path w="5049" h="1471">
                <a:moveTo>
                  <a:pt x="0" y="0"/>
                </a:moveTo>
                <a:lnTo>
                  <a:pt x="5049" y="2"/>
                </a:lnTo>
                <a:lnTo>
                  <a:pt x="5048" y="1458"/>
                </a:lnTo>
                <a:lnTo>
                  <a:pt x="0" y="1471"/>
                </a:lnTo>
                <a:lnTo>
                  <a:pt x="0" y="0"/>
                </a:lnTo>
                <a:close/>
              </a:path>
            </a:pathLst>
          </a:cu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003366"/>
                  </a:outerShdw>
                </a:effectLst>
              </a14:hiddenEffects>
            </a:ext>
          </a:extLst>
        </p:spPr>
        <p:txBody>
          <a:bodyPr/>
          <a:lstStyle/>
          <a:p>
            <a:endParaRPr lang="zh-CN" altLang="en-US">
              <a:solidFill>
                <a:srgbClr val="003366"/>
              </a:solidFill>
            </a:endParaRPr>
          </a:p>
        </p:txBody>
      </p:sp>
      <p:grpSp>
        <p:nvGrpSpPr>
          <p:cNvPr id="1040" name="Group 16"/>
          <p:cNvGrpSpPr>
            <a:grpSpLocks/>
          </p:cNvGrpSpPr>
          <p:nvPr/>
        </p:nvGrpSpPr>
        <p:grpSpPr bwMode="auto">
          <a:xfrm>
            <a:off x="8153400" y="0"/>
            <a:ext cx="990600" cy="6858000"/>
            <a:chOff x="5040" y="0"/>
            <a:chExt cx="720" cy="4320"/>
          </a:xfrm>
        </p:grpSpPr>
        <p:sp>
          <p:nvSpPr>
            <p:cNvPr id="1041" name="Rectangle 17"/>
            <p:cNvSpPr>
              <a:spLocks noChangeArrowheads="1"/>
            </p:cNvSpPr>
            <p:nvPr/>
          </p:nvSpPr>
          <p:spPr bwMode="gray">
            <a:xfrm>
              <a:off x="5042" y="0"/>
              <a:ext cx="718" cy="4320"/>
            </a:xfrm>
            <a:prstGeom prst="rect">
              <a:avLst/>
            </a:prstGeom>
            <a:solidFill>
              <a:schemeClr val="folHlink">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1042" name="Rectangle 18"/>
            <p:cNvSpPr>
              <a:spLocks noChangeArrowheads="1"/>
            </p:cNvSpPr>
            <p:nvPr/>
          </p:nvSpPr>
          <p:spPr bwMode="gray">
            <a:xfrm>
              <a:off x="5040" y="219"/>
              <a:ext cx="720" cy="39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grpSp>
      <p:sp>
        <p:nvSpPr>
          <p:cNvPr id="1043" name="AutoShape 19"/>
          <p:cNvSpPr>
            <a:spLocks noChangeArrowheads="1"/>
          </p:cNvSpPr>
          <p:nvPr/>
        </p:nvSpPr>
        <p:spPr bwMode="gray">
          <a:xfrm>
            <a:off x="7696200" y="594360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1044" name="AutoShape 20"/>
          <p:cNvSpPr>
            <a:spLocks noChangeArrowheads="1"/>
          </p:cNvSpPr>
          <p:nvPr/>
        </p:nvSpPr>
        <p:spPr bwMode="gray">
          <a:xfrm>
            <a:off x="8229600" y="563880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1045" name="AutoShape 21"/>
          <p:cNvSpPr>
            <a:spLocks noChangeArrowheads="1"/>
          </p:cNvSpPr>
          <p:nvPr/>
        </p:nvSpPr>
        <p:spPr bwMode="gray">
          <a:xfrm>
            <a:off x="8220075" y="6229350"/>
            <a:ext cx="609600" cy="533400"/>
          </a:xfrm>
          <a:prstGeom prst="hexagon">
            <a:avLst>
              <a:gd name="adj" fmla="val 28571"/>
              <a:gd name="vf" fmla="val 115470"/>
            </a:avLst>
          </a:prstGeom>
          <a:solidFill>
            <a:srgbClr val="5086C2">
              <a:alpha val="35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3366"/>
              </a:solidFill>
            </a:endParaRPr>
          </a:p>
        </p:txBody>
      </p:sp>
      <p:sp>
        <p:nvSpPr>
          <p:cNvPr id="1027" name="Rectangle 3"/>
          <p:cNvSpPr>
            <a:spLocks noGrp="1" noChangeArrowheads="1"/>
          </p:cNvSpPr>
          <p:nvPr>
            <p:ph type="body" idx="1"/>
          </p:nvPr>
        </p:nvSpPr>
        <p:spPr bwMode="auto">
          <a:xfrm>
            <a:off x="457200" y="1076325"/>
            <a:ext cx="82296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1028" name="Rectangle 4"/>
          <p:cNvSpPr>
            <a:spLocks noGrp="1" noChangeArrowheads="1"/>
          </p:cNvSpPr>
          <p:nvPr>
            <p:ph type="dt" sz="half" idx="2"/>
          </p:nvPr>
        </p:nvSpPr>
        <p:spPr bwMode="auto">
          <a:xfrm>
            <a:off x="457200" y="6519863"/>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zh-CN" altLang="zh-CN">
              <a:solidFill>
                <a:srgbClr val="003366"/>
              </a:solidFill>
            </a:endParaRPr>
          </a:p>
        </p:txBody>
      </p:sp>
      <p:sp>
        <p:nvSpPr>
          <p:cNvPr id="1029" name="Rectangle 5"/>
          <p:cNvSpPr>
            <a:spLocks noGrp="1" noChangeArrowheads="1"/>
          </p:cNvSpPr>
          <p:nvPr>
            <p:ph type="ftr" sz="quarter" idx="3"/>
          </p:nvPr>
        </p:nvSpPr>
        <p:spPr bwMode="auto">
          <a:xfrm>
            <a:off x="5181600" y="6477000"/>
            <a:ext cx="2895600" cy="23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ea typeface="宋体" panose="02010600030101010101" pitchFamily="2" charset="-122"/>
              </a:defRPr>
            </a:lvl1pPr>
          </a:lstStyle>
          <a:p>
            <a:r>
              <a:rPr lang="en-US" altLang="zh-CN">
                <a:solidFill>
                  <a:srgbClr val="003366"/>
                </a:solidFill>
              </a:rPr>
              <a:t>www.themegallery.com</a:t>
            </a:r>
          </a:p>
        </p:txBody>
      </p:sp>
      <p:sp>
        <p:nvSpPr>
          <p:cNvPr id="1030" name="Rectangle 6"/>
          <p:cNvSpPr>
            <a:spLocks noGrp="1" noChangeArrowheads="1"/>
          </p:cNvSpPr>
          <p:nvPr>
            <p:ph type="sldNum" sz="quarter" idx="4"/>
          </p:nvPr>
        </p:nvSpPr>
        <p:spPr bwMode="auto">
          <a:xfrm>
            <a:off x="8286750" y="6386513"/>
            <a:ext cx="457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1"/>
                </a:solidFill>
                <a:latin typeface="+mn-lt"/>
                <a:ea typeface="宋体" panose="02010600030101010101" pitchFamily="2" charset="-122"/>
              </a:defRPr>
            </a:lvl1pPr>
          </a:lstStyle>
          <a:p>
            <a:fld id="{88CE83B6-FDD0-43BA-9C48-B62D195A8733}" type="slidenum">
              <a:rPr lang="en-US" altLang="zh-CN">
                <a:solidFill>
                  <a:srgbClr val="FFFFFF"/>
                </a:solidFill>
              </a:rPr>
              <a:pPr/>
              <a:t>‹#›</a:t>
            </a:fld>
            <a:endParaRPr lang="en-US" altLang="zh-CN">
              <a:solidFill>
                <a:srgbClr val="FFFFFF"/>
              </a:solidFill>
            </a:endParaRPr>
          </a:p>
        </p:txBody>
      </p:sp>
      <p:grpSp>
        <p:nvGrpSpPr>
          <p:cNvPr id="1046" name="Group 22"/>
          <p:cNvGrpSpPr>
            <a:grpSpLocks/>
          </p:cNvGrpSpPr>
          <p:nvPr/>
        </p:nvGrpSpPr>
        <p:grpSpPr bwMode="auto">
          <a:xfrm>
            <a:off x="152400" y="228600"/>
            <a:ext cx="838200" cy="838200"/>
            <a:chOff x="18" y="144"/>
            <a:chExt cx="510" cy="480"/>
          </a:xfrm>
        </p:grpSpPr>
        <p:sp>
          <p:nvSpPr>
            <p:cNvPr id="1047" name="AutoShape 23"/>
            <p:cNvSpPr>
              <a:spLocks noChangeArrowheads="1"/>
            </p:cNvSpPr>
            <p:nvPr userDrawn="1"/>
          </p:nvSpPr>
          <p:spPr bwMode="gray">
            <a:xfrm>
              <a:off x="18" y="258"/>
              <a:ext cx="288" cy="240"/>
            </a:xfrm>
            <a:prstGeom prst="hexagon">
              <a:avLst>
                <a:gd name="adj" fmla="val 30000"/>
                <a:gd name="vf" fmla="val 115470"/>
              </a:avLst>
            </a:prstGeom>
            <a:solidFill>
              <a:schemeClr val="hlink"/>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solidFill>
                  <a:srgbClr val="003366"/>
                </a:solidFill>
              </a:endParaRPr>
            </a:p>
          </p:txBody>
        </p:sp>
        <p:sp>
          <p:nvSpPr>
            <p:cNvPr id="1048" name="AutoShape 24"/>
            <p:cNvSpPr>
              <a:spLocks noChangeArrowheads="1"/>
            </p:cNvSpPr>
            <p:nvPr userDrawn="1"/>
          </p:nvSpPr>
          <p:spPr bwMode="gray">
            <a:xfrm>
              <a:off x="240" y="144"/>
              <a:ext cx="288" cy="240"/>
            </a:xfrm>
            <a:prstGeom prst="hexagon">
              <a:avLst>
                <a:gd name="adj" fmla="val 30000"/>
                <a:gd name="vf" fmla="val 115470"/>
              </a:avLst>
            </a:prstGeom>
            <a:solidFill>
              <a:schemeClr val="accent2"/>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solidFill>
                  <a:srgbClr val="003366"/>
                </a:solidFill>
              </a:endParaRPr>
            </a:p>
          </p:txBody>
        </p:sp>
        <p:sp>
          <p:nvSpPr>
            <p:cNvPr id="1049" name="AutoShape 25"/>
            <p:cNvSpPr>
              <a:spLocks noChangeArrowheads="1"/>
            </p:cNvSpPr>
            <p:nvPr userDrawn="1"/>
          </p:nvSpPr>
          <p:spPr bwMode="gray">
            <a:xfrm>
              <a:off x="240" y="384"/>
              <a:ext cx="288" cy="240"/>
            </a:xfrm>
            <a:prstGeom prst="hexagon">
              <a:avLst>
                <a:gd name="adj" fmla="val 30000"/>
                <a:gd name="vf" fmla="val 115470"/>
              </a:avLst>
            </a:prstGeom>
            <a:solidFill>
              <a:schemeClr val="accent1"/>
            </a:solidFill>
            <a:ln w="28575">
              <a:solidFill>
                <a:schemeClr val="bg1"/>
              </a:solidFill>
              <a:miter lim="800000"/>
              <a:headEnd/>
              <a:tailEnd/>
            </a:ln>
            <a:effectLst>
              <a:outerShdw dist="56796" dir="1593903" algn="ctr" rotWithShape="0">
                <a:srgbClr val="666633">
                  <a:alpha val="50000"/>
                </a:srgbClr>
              </a:outerShdw>
            </a:effectLst>
          </p:spPr>
          <p:txBody>
            <a:bodyPr wrap="none" anchor="ctr"/>
            <a:lstStyle/>
            <a:p>
              <a:endParaRPr lang="zh-CN" altLang="en-US">
                <a:solidFill>
                  <a:srgbClr val="003366"/>
                </a:solidFill>
              </a:endParaRPr>
            </a:p>
          </p:txBody>
        </p:sp>
      </p:grpSp>
      <p:sp>
        <p:nvSpPr>
          <p:cNvPr id="1026" name="Rectangle 2"/>
          <p:cNvSpPr>
            <a:spLocks noGrp="1" noChangeArrowheads="1"/>
          </p:cNvSpPr>
          <p:nvPr>
            <p:ph type="title"/>
          </p:nvPr>
        </p:nvSpPr>
        <p:spPr bwMode="white">
          <a:xfrm>
            <a:off x="1143000" y="381000"/>
            <a:ext cx="67056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Tree>
    <p:extLst>
      <p:ext uri="{BB962C8B-B14F-4D97-AF65-F5344CB8AC3E}">
        <p14:creationId xmlns:p14="http://schemas.microsoft.com/office/powerpoint/2010/main" val="286168757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hf sldNum="0" hdr="0" dt="0"/>
  <p:txStyles>
    <p:titleStyle>
      <a:lvl1pPr algn="l" rtl="0" eaLnBrk="1" fontAlgn="base" hangingPunct="1">
        <a:spcBef>
          <a:spcPct val="0"/>
        </a:spcBef>
        <a:spcAft>
          <a:spcPct val="0"/>
        </a:spcAft>
        <a:defRPr sz="3200" kern="1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Verdana" panose="020B0604030504040204" pitchFamily="34" charset="0"/>
        </a:defRPr>
      </a:lvl2pPr>
      <a:lvl3pPr algn="l" rtl="0" eaLnBrk="1" fontAlgn="base" hangingPunct="1">
        <a:spcBef>
          <a:spcPct val="0"/>
        </a:spcBef>
        <a:spcAft>
          <a:spcPct val="0"/>
        </a:spcAft>
        <a:defRPr sz="3200">
          <a:solidFill>
            <a:schemeClr val="bg1"/>
          </a:solidFill>
          <a:latin typeface="Verdana" panose="020B0604030504040204" pitchFamily="34" charset="0"/>
        </a:defRPr>
      </a:lvl3pPr>
      <a:lvl4pPr algn="l" rtl="0" eaLnBrk="1" fontAlgn="base" hangingPunct="1">
        <a:spcBef>
          <a:spcPct val="0"/>
        </a:spcBef>
        <a:spcAft>
          <a:spcPct val="0"/>
        </a:spcAft>
        <a:defRPr sz="3200">
          <a:solidFill>
            <a:schemeClr val="bg1"/>
          </a:solidFill>
          <a:latin typeface="Verdana" panose="020B0604030504040204" pitchFamily="34" charset="0"/>
        </a:defRPr>
      </a:lvl4pPr>
      <a:lvl5pPr algn="l" rtl="0" eaLnBrk="1" fontAlgn="base" hangingPunct="1">
        <a:spcBef>
          <a:spcPct val="0"/>
        </a:spcBef>
        <a:spcAft>
          <a:spcPct val="0"/>
        </a:spcAft>
        <a:defRPr sz="3200">
          <a:solidFill>
            <a:schemeClr val="bg1"/>
          </a:solidFill>
          <a:latin typeface="Verdana" panose="020B0604030504040204" pitchFamily="34" charset="0"/>
        </a:defRPr>
      </a:lvl5pPr>
      <a:lvl6pPr marL="457200" algn="l" rtl="0" eaLnBrk="1" fontAlgn="base" hangingPunct="1">
        <a:spcBef>
          <a:spcPct val="0"/>
        </a:spcBef>
        <a:spcAft>
          <a:spcPct val="0"/>
        </a:spcAft>
        <a:defRPr sz="3200">
          <a:solidFill>
            <a:schemeClr val="bg1"/>
          </a:solidFill>
          <a:latin typeface="Verdana" panose="020B0604030504040204" pitchFamily="34" charset="0"/>
        </a:defRPr>
      </a:lvl6pPr>
      <a:lvl7pPr marL="914400" algn="l" rtl="0" eaLnBrk="1" fontAlgn="base" hangingPunct="1">
        <a:spcBef>
          <a:spcPct val="0"/>
        </a:spcBef>
        <a:spcAft>
          <a:spcPct val="0"/>
        </a:spcAft>
        <a:defRPr sz="3200">
          <a:solidFill>
            <a:schemeClr val="bg1"/>
          </a:solidFill>
          <a:latin typeface="Verdana" panose="020B0604030504040204" pitchFamily="34" charset="0"/>
        </a:defRPr>
      </a:lvl7pPr>
      <a:lvl8pPr marL="1371600" algn="l" rtl="0" eaLnBrk="1" fontAlgn="base" hangingPunct="1">
        <a:spcBef>
          <a:spcPct val="0"/>
        </a:spcBef>
        <a:spcAft>
          <a:spcPct val="0"/>
        </a:spcAft>
        <a:defRPr sz="3200">
          <a:solidFill>
            <a:schemeClr val="bg1"/>
          </a:solidFill>
          <a:latin typeface="Verdana" panose="020B0604030504040204" pitchFamily="34" charset="0"/>
        </a:defRPr>
      </a:lvl8pPr>
      <a:lvl9pPr marL="1828800" algn="l" rtl="0" eaLnBrk="1" fontAlgn="base" hangingPunct="1">
        <a:spcBef>
          <a:spcPct val="0"/>
        </a:spcBef>
        <a:spcAft>
          <a:spcPct val="0"/>
        </a:spcAft>
        <a:defRPr sz="3200">
          <a:solidFill>
            <a:schemeClr val="bg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051" name="TextBox 2"/>
          <p:cNvSpPr txBox="1">
            <a:spLocks noChangeArrowheads="1"/>
          </p:cNvSpPr>
          <p:nvPr/>
        </p:nvSpPr>
        <p:spPr bwMode="auto">
          <a:xfrm>
            <a:off x="5514557" y="5694059"/>
            <a:ext cx="3604845" cy="1077218"/>
          </a:xfrm>
          <a:prstGeom prst="rect">
            <a:avLst/>
          </a:prstGeom>
          <a:noFill/>
          <a:ln w="9525">
            <a:noFill/>
            <a:miter lim="800000"/>
            <a:headEnd/>
            <a:tailEnd/>
          </a:ln>
        </p:spPr>
        <p:txBody>
          <a:bodyPr wrap="square">
            <a:spAutoFit/>
          </a:bodyPr>
          <a:lstStyle/>
          <a:p>
            <a:pPr algn="r">
              <a:defRPr/>
            </a:pPr>
            <a:r>
              <a:rPr lang="zh-CN" altLang="en-US" sz="3200" dirty="0" smtClean="0">
                <a:solidFill>
                  <a:prstClr val="black"/>
                </a:solidFill>
                <a:latin typeface="微软雅黑" pitchFamily="34" charset="-122"/>
                <a:ea typeface="微软雅黑" pitchFamily="34" charset="-122"/>
              </a:rPr>
              <a:t>海珠区国家税务局</a:t>
            </a:r>
            <a:endParaRPr lang="en-US" altLang="zh-CN" sz="3200" dirty="0" smtClean="0">
              <a:solidFill>
                <a:prstClr val="black"/>
              </a:solidFill>
              <a:latin typeface="微软雅黑" pitchFamily="34" charset="-122"/>
              <a:ea typeface="微软雅黑" pitchFamily="34" charset="-122"/>
            </a:endParaRPr>
          </a:p>
          <a:p>
            <a:pPr algn="r">
              <a:defRPr/>
            </a:pPr>
            <a:r>
              <a:rPr lang="en-US" altLang="zh-CN" sz="3200" dirty="0" smtClean="0">
                <a:solidFill>
                  <a:prstClr val="black"/>
                </a:solidFill>
                <a:latin typeface="微软雅黑" pitchFamily="34" charset="-122"/>
                <a:ea typeface="微软雅黑" pitchFamily="34" charset="-122"/>
              </a:rPr>
              <a:t>2018</a:t>
            </a:r>
            <a:r>
              <a:rPr lang="zh-CN" altLang="en-US" sz="3200" dirty="0" smtClean="0">
                <a:solidFill>
                  <a:prstClr val="black"/>
                </a:solidFill>
                <a:latin typeface="微软雅黑" pitchFamily="34" charset="-122"/>
                <a:ea typeface="微软雅黑" pitchFamily="34" charset="-122"/>
              </a:rPr>
              <a:t>年</a:t>
            </a:r>
            <a:r>
              <a:rPr lang="en-US" altLang="zh-CN" sz="3200" dirty="0" smtClean="0">
                <a:solidFill>
                  <a:prstClr val="black"/>
                </a:solidFill>
                <a:latin typeface="微软雅黑" pitchFamily="34" charset="-122"/>
                <a:ea typeface="微软雅黑" pitchFamily="34" charset="-122"/>
              </a:rPr>
              <a:t>4</a:t>
            </a:r>
            <a:r>
              <a:rPr lang="zh-CN" altLang="en-US" sz="3200" dirty="0" smtClean="0">
                <a:solidFill>
                  <a:prstClr val="black"/>
                </a:solidFill>
                <a:latin typeface="微软雅黑" pitchFamily="34" charset="-122"/>
                <a:ea typeface="微软雅黑" pitchFamily="34" charset="-122"/>
              </a:rPr>
              <a:t>月</a:t>
            </a:r>
            <a:endParaRPr lang="en-US" altLang="zh-CN" sz="3200" dirty="0">
              <a:solidFill>
                <a:prstClr val="black"/>
              </a:solidFill>
              <a:latin typeface="微软雅黑" pitchFamily="34" charset="-122"/>
              <a:ea typeface="微软雅黑" pitchFamily="34" charset="-122"/>
            </a:endParaRPr>
          </a:p>
        </p:txBody>
      </p:sp>
      <p:sp>
        <p:nvSpPr>
          <p:cNvPr id="2" name="TextBox 6"/>
          <p:cNvSpPr txBox="1">
            <a:spLocks noChangeArrowheads="1"/>
          </p:cNvSpPr>
          <p:nvPr/>
        </p:nvSpPr>
        <p:spPr bwMode="auto">
          <a:xfrm>
            <a:off x="611560" y="3140968"/>
            <a:ext cx="8136904" cy="1754326"/>
          </a:xfrm>
          <a:prstGeom prst="rect">
            <a:avLst/>
          </a:prstGeom>
          <a:noFill/>
          <a:ln w="9525">
            <a:noFill/>
            <a:miter lim="800000"/>
            <a:headEnd/>
            <a:tailEnd/>
          </a:ln>
        </p:spPr>
        <p:txBody>
          <a:bodyPr wrap="square">
            <a:spAutoFit/>
          </a:bodyPr>
          <a:lstStyle/>
          <a:p>
            <a:pPr algn="ctr">
              <a:lnSpc>
                <a:spcPct val="200000"/>
              </a:lnSpc>
            </a:pPr>
            <a:r>
              <a:rPr lang="zh-CN" altLang="en-US" sz="5400" b="1" dirty="0">
                <a:solidFill>
                  <a:prstClr val="black"/>
                </a:solidFill>
                <a:latin typeface="黑体" panose="02010609060101010101" pitchFamily="49" charset="-122"/>
                <a:ea typeface="黑体" panose="02010609060101010101" pitchFamily="49" charset="-122"/>
              </a:rPr>
              <a:t>研发</a:t>
            </a:r>
            <a:r>
              <a:rPr lang="zh-CN" altLang="en-US" sz="5400" b="1" dirty="0" smtClean="0">
                <a:solidFill>
                  <a:prstClr val="black"/>
                </a:solidFill>
                <a:latin typeface="黑体" panose="02010609060101010101" pitchFamily="49" charset="-122"/>
                <a:ea typeface="黑体" panose="02010609060101010101" pitchFamily="49" charset="-122"/>
              </a:rPr>
              <a:t>费用加</a:t>
            </a:r>
            <a:r>
              <a:rPr lang="zh-CN" altLang="en-US" sz="5400" b="1" dirty="0">
                <a:solidFill>
                  <a:prstClr val="black"/>
                </a:solidFill>
                <a:latin typeface="黑体" panose="02010609060101010101" pitchFamily="49" charset="-122"/>
                <a:ea typeface="黑体" panose="02010609060101010101" pitchFamily="49" charset="-122"/>
              </a:rPr>
              <a:t>计</a:t>
            </a:r>
            <a:r>
              <a:rPr lang="zh-CN" altLang="en-US" sz="5400" b="1" dirty="0" smtClean="0">
                <a:solidFill>
                  <a:prstClr val="black"/>
                </a:solidFill>
                <a:latin typeface="黑体" panose="02010609060101010101" pitchFamily="49" charset="-122"/>
                <a:ea typeface="黑体" panose="02010609060101010101" pitchFamily="49" charset="-122"/>
              </a:rPr>
              <a:t>扣除专题</a:t>
            </a:r>
            <a:endParaRPr lang="en-US" altLang="zh-CN" sz="5400" b="1" dirty="0">
              <a:solidFill>
                <a:prstClr val="black"/>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643962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 name="圆角矩形 20"/>
          <p:cNvSpPr/>
          <p:nvPr/>
        </p:nvSpPr>
        <p:spPr bwMode="auto">
          <a:xfrm>
            <a:off x="1777827" y="3160526"/>
            <a:ext cx="5771571" cy="721370"/>
          </a:xfrm>
          <a:prstGeom prst="roundRect">
            <a:avLst>
              <a:gd name="adj" fmla="val 50000"/>
            </a:avLst>
          </a:prstGeom>
          <a:solidFill>
            <a:schemeClr val="tx2">
              <a:lumMod val="40000"/>
              <a:lumOff val="60000"/>
            </a:schemeClr>
          </a:solidFill>
          <a:ln>
            <a:solidFill>
              <a:srgbClr val="095B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prstClr val="black"/>
                </a:solidFill>
              </a:rPr>
              <a:t>        </a:t>
            </a:r>
            <a:endParaRPr lang="zh-CN" altLang="en-US" dirty="0">
              <a:solidFill>
                <a:prstClr val="black"/>
              </a:solidFill>
            </a:endParaRPr>
          </a:p>
        </p:txBody>
      </p:sp>
      <p:sp>
        <p:nvSpPr>
          <p:cNvPr id="20" name="圆角矩形 19"/>
          <p:cNvSpPr/>
          <p:nvPr/>
        </p:nvSpPr>
        <p:spPr bwMode="auto">
          <a:xfrm>
            <a:off x="1777828" y="4291806"/>
            <a:ext cx="5771571" cy="721370"/>
          </a:xfrm>
          <a:prstGeom prst="roundRect">
            <a:avLst>
              <a:gd name="adj" fmla="val 50000"/>
            </a:avLst>
          </a:prstGeom>
          <a:solidFill>
            <a:schemeClr val="tx2">
              <a:lumMod val="40000"/>
              <a:lumOff val="60000"/>
            </a:schemeClr>
          </a:solidFill>
          <a:ln>
            <a:solidFill>
              <a:srgbClr val="095B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prstClr val="black"/>
                </a:solidFill>
              </a:rPr>
              <a:t>        </a:t>
            </a:r>
            <a:endParaRPr lang="zh-CN" altLang="en-US" dirty="0">
              <a:solidFill>
                <a:prstClr val="black"/>
              </a:solidFill>
            </a:endParaRPr>
          </a:p>
        </p:txBody>
      </p:sp>
      <p:sp>
        <p:nvSpPr>
          <p:cNvPr id="11" name="圆角矩形 10"/>
          <p:cNvSpPr/>
          <p:nvPr/>
        </p:nvSpPr>
        <p:spPr bwMode="auto">
          <a:xfrm>
            <a:off x="1783545" y="1987550"/>
            <a:ext cx="5771571" cy="721370"/>
          </a:xfrm>
          <a:prstGeom prst="roundRect">
            <a:avLst>
              <a:gd name="adj" fmla="val 50000"/>
            </a:avLst>
          </a:prstGeom>
          <a:solidFill>
            <a:schemeClr val="tx2">
              <a:lumMod val="40000"/>
              <a:lumOff val="60000"/>
            </a:schemeClr>
          </a:solidFill>
          <a:ln>
            <a:solidFill>
              <a:srgbClr val="095B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prstClr val="black"/>
                </a:solidFill>
              </a:rPr>
              <a:t>        </a:t>
            </a:r>
            <a:endParaRPr lang="zh-CN" altLang="en-US" dirty="0">
              <a:solidFill>
                <a:prstClr val="black"/>
              </a:solidFill>
            </a:endParaRPr>
          </a:p>
        </p:txBody>
      </p:sp>
      <p:sp>
        <p:nvSpPr>
          <p:cNvPr id="12" name="椭圆 11"/>
          <p:cNvSpPr/>
          <p:nvPr/>
        </p:nvSpPr>
        <p:spPr bwMode="auto">
          <a:xfrm>
            <a:off x="2046086" y="2240258"/>
            <a:ext cx="215900" cy="215953"/>
          </a:xfrm>
          <a:prstGeom prst="ellipse">
            <a:avLst/>
          </a:prstGeom>
          <a:solidFill>
            <a:srgbClr val="095B9A"/>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bwMode="auto">
          <a:xfrm>
            <a:off x="2046086" y="4544514"/>
            <a:ext cx="215900" cy="215953"/>
          </a:xfrm>
          <a:prstGeom prst="ellipse">
            <a:avLst/>
          </a:prstGeom>
          <a:solidFill>
            <a:srgbClr val="095B9A"/>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7"/>
          <p:cNvSpPr/>
          <p:nvPr/>
        </p:nvSpPr>
        <p:spPr bwMode="auto">
          <a:xfrm>
            <a:off x="2016480" y="3459404"/>
            <a:ext cx="215900" cy="215953"/>
          </a:xfrm>
          <a:prstGeom prst="ellipse">
            <a:avLst/>
          </a:prstGeom>
          <a:solidFill>
            <a:srgbClr val="095B9A"/>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90"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solidFill>
                  <a:prstClr val="black"/>
                </a:solidFill>
                <a:latin typeface="微软雅黑" pitchFamily="34" charset="-122"/>
                <a:ea typeface="微软雅黑" pitchFamily="34" charset="-122"/>
              </a:rPr>
              <a:t>点击添加文本</a:t>
            </a:r>
          </a:p>
        </p:txBody>
      </p:sp>
      <p:sp>
        <p:nvSpPr>
          <p:cNvPr id="3091"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solidFill>
                  <a:prstClr val="black"/>
                </a:solidFill>
                <a:latin typeface="微软雅黑" pitchFamily="34" charset="-122"/>
                <a:ea typeface="微软雅黑" pitchFamily="34" charset="-122"/>
              </a:rPr>
              <a:t>点击添加文本</a:t>
            </a:r>
          </a:p>
        </p:txBody>
      </p:sp>
      <p:sp>
        <p:nvSpPr>
          <p:cNvPr id="3092"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solidFill>
                  <a:prstClr val="black"/>
                </a:solidFill>
                <a:latin typeface="微软雅黑" pitchFamily="34" charset="-122"/>
                <a:ea typeface="微软雅黑" pitchFamily="34" charset="-122"/>
              </a:rPr>
              <a:t>点击添加文本</a:t>
            </a:r>
          </a:p>
        </p:txBody>
      </p:sp>
      <p:sp>
        <p:nvSpPr>
          <p:cNvPr id="3093"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solidFill>
                  <a:prstClr val="black"/>
                </a:solidFill>
                <a:latin typeface="微软雅黑" pitchFamily="34" charset="-122"/>
                <a:ea typeface="微软雅黑" pitchFamily="34" charset="-122"/>
              </a:rPr>
              <a:t>点击添加文本</a:t>
            </a:r>
          </a:p>
        </p:txBody>
      </p:sp>
      <p:sp>
        <p:nvSpPr>
          <p:cNvPr id="3095" name="矩形 20"/>
          <p:cNvSpPr>
            <a:spLocks noChangeArrowheads="1"/>
          </p:cNvSpPr>
          <p:nvPr/>
        </p:nvSpPr>
        <p:spPr bwMode="auto">
          <a:xfrm>
            <a:off x="2294145" y="3321156"/>
            <a:ext cx="3262432" cy="400110"/>
          </a:xfrm>
          <a:prstGeom prst="rect">
            <a:avLst/>
          </a:prstGeom>
          <a:noFill/>
          <a:ln w="9525">
            <a:noFill/>
            <a:miter lim="800000"/>
            <a:headEnd/>
            <a:tailEnd/>
          </a:ln>
        </p:spPr>
        <p:txBody>
          <a:bodyPr wrap="none">
            <a:spAutoFit/>
          </a:bodyPr>
          <a:lstStyle/>
          <a:p>
            <a:r>
              <a:rPr lang="zh-CN" altLang="en-US" sz="2000" b="1" dirty="0">
                <a:solidFill>
                  <a:prstClr val="black"/>
                </a:solidFill>
                <a:latin typeface="微软雅黑" pitchFamily="34" charset="-122"/>
                <a:ea typeface="微软雅黑" pitchFamily="34" charset="-122"/>
              </a:rPr>
              <a:t>研发费用加计</a:t>
            </a:r>
            <a:r>
              <a:rPr lang="zh-CN" altLang="en-US" sz="2000" b="1" dirty="0" smtClean="0">
                <a:solidFill>
                  <a:prstClr val="black"/>
                </a:solidFill>
                <a:latin typeface="微软雅黑" pitchFamily="34" charset="-122"/>
                <a:ea typeface="微软雅黑" pitchFamily="34" charset="-122"/>
              </a:rPr>
              <a:t>扣除政策解读</a:t>
            </a:r>
            <a:endParaRPr lang="zh-CN" altLang="en-US" sz="2000" b="1" dirty="0">
              <a:solidFill>
                <a:prstClr val="black"/>
              </a:solidFill>
              <a:latin typeface="微软雅黑" pitchFamily="34" charset="-122"/>
              <a:ea typeface="微软雅黑" pitchFamily="34" charset="-122"/>
            </a:endParaRPr>
          </a:p>
        </p:txBody>
      </p:sp>
      <p:sp>
        <p:nvSpPr>
          <p:cNvPr id="3097" name="矩形 22"/>
          <p:cNvSpPr>
            <a:spLocks noChangeArrowheads="1"/>
          </p:cNvSpPr>
          <p:nvPr/>
        </p:nvSpPr>
        <p:spPr bwMode="auto">
          <a:xfrm>
            <a:off x="2273640" y="4467546"/>
            <a:ext cx="3262432" cy="400110"/>
          </a:xfrm>
          <a:prstGeom prst="rect">
            <a:avLst/>
          </a:prstGeom>
          <a:noFill/>
          <a:ln w="9525">
            <a:noFill/>
            <a:miter lim="800000"/>
            <a:headEnd/>
            <a:tailEnd/>
          </a:ln>
        </p:spPr>
        <p:txBody>
          <a:bodyPr wrap="none">
            <a:spAutoFit/>
          </a:bodyPr>
          <a:lstStyle/>
          <a:p>
            <a:r>
              <a:rPr lang="zh-CN" altLang="en-US" sz="2000" b="1" dirty="0">
                <a:solidFill>
                  <a:prstClr val="black"/>
                </a:solidFill>
                <a:latin typeface="微软雅黑" pitchFamily="34" charset="-122"/>
                <a:ea typeface="微软雅黑" pitchFamily="34" charset="-122"/>
              </a:rPr>
              <a:t>研发费用加计扣除优惠申请</a:t>
            </a:r>
          </a:p>
        </p:txBody>
      </p:sp>
      <p:sp>
        <p:nvSpPr>
          <p:cNvPr id="3098" name="矩形 21"/>
          <p:cNvSpPr>
            <a:spLocks noChangeArrowheads="1"/>
          </p:cNvSpPr>
          <p:nvPr/>
        </p:nvSpPr>
        <p:spPr bwMode="auto">
          <a:xfrm>
            <a:off x="2368059" y="2163569"/>
            <a:ext cx="3262432" cy="400110"/>
          </a:xfrm>
          <a:prstGeom prst="rect">
            <a:avLst/>
          </a:prstGeom>
          <a:noFill/>
          <a:ln w="9525">
            <a:noFill/>
            <a:miter lim="800000"/>
            <a:headEnd/>
            <a:tailEnd/>
          </a:ln>
        </p:spPr>
        <p:txBody>
          <a:bodyPr wrap="none">
            <a:spAutoFit/>
          </a:bodyPr>
          <a:lstStyle/>
          <a:p>
            <a:r>
              <a:rPr lang="zh-CN" altLang="en-US" sz="2000" b="1" dirty="0">
                <a:solidFill>
                  <a:prstClr val="black"/>
                </a:solidFill>
                <a:latin typeface="微软雅黑" pitchFamily="34" charset="-122"/>
                <a:ea typeface="微软雅黑" pitchFamily="34" charset="-122"/>
              </a:rPr>
              <a:t>研发费用加计扣除文件</a:t>
            </a:r>
            <a:r>
              <a:rPr lang="zh-CN" altLang="en-US" sz="2000" b="1" dirty="0" smtClean="0">
                <a:solidFill>
                  <a:prstClr val="black"/>
                </a:solidFill>
                <a:latin typeface="微软雅黑" pitchFamily="34" charset="-122"/>
                <a:ea typeface="微软雅黑" pitchFamily="34" charset="-122"/>
              </a:rPr>
              <a:t>规定</a:t>
            </a:r>
            <a:endParaRPr lang="zh-CN" altLang="en-US" sz="2000" b="1" dirty="0">
              <a:solidFill>
                <a:prstClr val="black"/>
              </a:solidFill>
              <a:latin typeface="微软雅黑" pitchFamily="34" charset="-122"/>
              <a:ea typeface="微软雅黑" pitchFamily="34" charset="-122"/>
            </a:endParaRPr>
          </a:p>
        </p:txBody>
      </p:sp>
      <p:sp>
        <p:nvSpPr>
          <p:cNvPr id="2" name="矩形 1"/>
          <p:cNvSpPr/>
          <p:nvPr/>
        </p:nvSpPr>
        <p:spPr>
          <a:xfrm>
            <a:off x="-2047216" y="404664"/>
            <a:ext cx="5832648" cy="1323439"/>
          </a:xfrm>
          <a:prstGeom prst="rect">
            <a:avLst/>
          </a:prstGeom>
        </p:spPr>
        <p:txBody>
          <a:bodyPr wrap="square">
            <a:spAutoFit/>
          </a:bodyPr>
          <a:lstStyle/>
          <a:p>
            <a:pPr algn="ctr" fontAlgn="t">
              <a:lnSpc>
                <a:spcPct val="200000"/>
              </a:lnSpc>
            </a:pPr>
            <a:r>
              <a:rPr lang="zh-CN" altLang="en-US" sz="4000" b="1" dirty="0" smtClean="0">
                <a:solidFill>
                  <a:prstClr val="black"/>
                </a:solidFill>
                <a:latin typeface="黑体" panose="02010609060101010101" pitchFamily="49" charset="-122"/>
                <a:ea typeface="黑体" panose="02010609060101010101" pitchFamily="49" charset="-122"/>
              </a:rPr>
              <a:t>目录</a:t>
            </a:r>
            <a:endParaRPr lang="en-US" altLang="zh-CN" sz="4000" b="1" dirty="0">
              <a:solidFill>
                <a:prstClr val="black"/>
              </a:solidFill>
              <a:latin typeface="黑体" panose="02010609060101010101" pitchFamily="49" charset="-122"/>
              <a:ea typeface="黑体" panose="02010609060101010101" pitchFamily="49" charset="-122"/>
            </a:endParaRPr>
          </a:p>
        </p:txBody>
      </p:sp>
      <p:sp>
        <p:nvSpPr>
          <p:cNvPr id="17" name="圆角矩形 16"/>
          <p:cNvSpPr/>
          <p:nvPr/>
        </p:nvSpPr>
        <p:spPr bwMode="auto">
          <a:xfrm>
            <a:off x="1751494" y="5392173"/>
            <a:ext cx="5771571" cy="721370"/>
          </a:xfrm>
          <a:prstGeom prst="roundRect">
            <a:avLst>
              <a:gd name="adj" fmla="val 50000"/>
            </a:avLst>
          </a:prstGeom>
          <a:solidFill>
            <a:schemeClr val="tx2">
              <a:lumMod val="40000"/>
              <a:lumOff val="60000"/>
            </a:schemeClr>
          </a:solidFill>
          <a:ln>
            <a:solidFill>
              <a:srgbClr val="095B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prstClr val="black"/>
                </a:solidFill>
              </a:rPr>
              <a:t>        </a:t>
            </a:r>
            <a:endParaRPr lang="zh-CN" altLang="en-US" dirty="0">
              <a:solidFill>
                <a:prstClr val="black"/>
              </a:solidFill>
            </a:endParaRPr>
          </a:p>
        </p:txBody>
      </p:sp>
      <p:sp>
        <p:nvSpPr>
          <p:cNvPr id="19" name="椭圆 18"/>
          <p:cNvSpPr/>
          <p:nvPr/>
        </p:nvSpPr>
        <p:spPr bwMode="auto">
          <a:xfrm>
            <a:off x="2019752" y="5644881"/>
            <a:ext cx="215900" cy="215953"/>
          </a:xfrm>
          <a:prstGeom prst="ellipse">
            <a:avLst/>
          </a:prstGeom>
          <a:solidFill>
            <a:srgbClr val="095B9A"/>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矩形 22"/>
          <p:cNvSpPr>
            <a:spLocks noChangeArrowheads="1"/>
          </p:cNvSpPr>
          <p:nvPr/>
        </p:nvSpPr>
        <p:spPr bwMode="auto">
          <a:xfrm>
            <a:off x="2247306" y="5567913"/>
            <a:ext cx="3262432" cy="400110"/>
          </a:xfrm>
          <a:prstGeom prst="rect">
            <a:avLst/>
          </a:prstGeom>
          <a:noFill/>
          <a:ln w="9525">
            <a:noFill/>
            <a:miter lim="800000"/>
            <a:headEnd/>
            <a:tailEnd/>
          </a:ln>
        </p:spPr>
        <p:txBody>
          <a:bodyPr wrap="none">
            <a:spAutoFit/>
          </a:bodyPr>
          <a:lstStyle/>
          <a:p>
            <a:r>
              <a:rPr lang="zh-CN" altLang="en-US" sz="2000" b="1" dirty="0">
                <a:solidFill>
                  <a:prstClr val="black"/>
                </a:solidFill>
                <a:latin typeface="微软雅黑" pitchFamily="34" charset="-122"/>
                <a:ea typeface="微软雅黑" pitchFamily="34" charset="-122"/>
              </a:rPr>
              <a:t>研发费用加计扣除案例解析</a:t>
            </a:r>
          </a:p>
        </p:txBody>
      </p:sp>
    </p:spTree>
    <p:extLst>
      <p:ext uri="{BB962C8B-B14F-4D97-AF65-F5344CB8AC3E}">
        <p14:creationId xmlns:p14="http://schemas.microsoft.com/office/powerpoint/2010/main" val="2564294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4"/>
          <p:cNvGrpSpPr>
            <a:grpSpLocks/>
          </p:cNvGrpSpPr>
          <p:nvPr/>
        </p:nvGrpSpPr>
        <p:grpSpPr bwMode="auto">
          <a:xfrm rot="5400000">
            <a:off x="5454253" y="4090988"/>
            <a:ext cx="2071688" cy="4938713"/>
            <a:chOff x="9897236" y="243817"/>
            <a:chExt cx="2072151" cy="6585594"/>
          </a:xfrm>
        </p:grpSpPr>
        <p:sp>
          <p:nvSpPr>
            <p:cNvPr id="6" name="椭圆 5"/>
            <p:cNvSpPr/>
            <p:nvPr/>
          </p:nvSpPr>
          <p:spPr>
            <a:xfrm>
              <a:off x="11464449"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6"/>
            <p:cNvSpPr/>
            <p:nvPr/>
          </p:nvSpPr>
          <p:spPr>
            <a:xfrm>
              <a:off x="10849949" y="3531852"/>
              <a:ext cx="347741"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11699452" y="2630063"/>
              <a:ext cx="65102"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椭圆 8"/>
            <p:cNvSpPr/>
            <p:nvPr/>
          </p:nvSpPr>
          <p:spPr>
            <a:xfrm>
              <a:off x="10530791" y="1369465"/>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11534314" y="1124966"/>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10753090" y="250463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1"/>
            <p:cNvSpPr/>
            <p:nvPr/>
          </p:nvSpPr>
          <p:spPr>
            <a:xfrm>
              <a:off x="10108421" y="6407095"/>
              <a:ext cx="422369"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a:xfrm>
              <a:off x="11778844"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4" name="椭圆 13"/>
            <p:cNvSpPr/>
            <p:nvPr/>
          </p:nvSpPr>
          <p:spPr>
            <a:xfrm>
              <a:off x="11386643" y="4039901"/>
              <a:ext cx="185780"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5" name="椭圆 14"/>
            <p:cNvSpPr/>
            <p:nvPr/>
          </p:nvSpPr>
          <p:spPr>
            <a:xfrm>
              <a:off x="11270731" y="583236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a:xfrm>
              <a:off x="11450158" y="42957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椭圆 16"/>
            <p:cNvSpPr/>
            <p:nvPr/>
          </p:nvSpPr>
          <p:spPr>
            <a:xfrm>
              <a:off x="9897236" y="243817"/>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7"/>
            <p:cNvSpPr/>
            <p:nvPr/>
          </p:nvSpPr>
          <p:spPr>
            <a:xfrm>
              <a:off x="10735623" y="5692650"/>
              <a:ext cx="261997"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11486679"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9"/>
            <p:cNvSpPr/>
            <p:nvPr/>
          </p:nvSpPr>
          <p:spPr>
            <a:xfrm>
              <a:off x="11662930" y="5175074"/>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 name="椭圆 20"/>
            <p:cNvSpPr/>
            <p:nvPr/>
          </p:nvSpPr>
          <p:spPr>
            <a:xfrm>
              <a:off x="1107542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椭圆 21"/>
            <p:cNvSpPr/>
            <p:nvPr/>
          </p:nvSpPr>
          <p:spPr>
            <a:xfrm>
              <a:off x="1102461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099" name="组合 22"/>
          <p:cNvGrpSpPr>
            <a:grpSpLocks/>
          </p:cNvGrpSpPr>
          <p:nvPr/>
        </p:nvGrpSpPr>
        <p:grpSpPr bwMode="auto">
          <a:xfrm rot="-5400000">
            <a:off x="1331119" y="4737101"/>
            <a:ext cx="2071687" cy="4938713"/>
            <a:chOff x="9897236" y="243817"/>
            <a:chExt cx="2072151" cy="6585594"/>
          </a:xfrm>
        </p:grpSpPr>
        <p:sp>
          <p:nvSpPr>
            <p:cNvPr id="24" name="椭圆 23"/>
            <p:cNvSpPr/>
            <p:nvPr/>
          </p:nvSpPr>
          <p:spPr>
            <a:xfrm>
              <a:off x="11458098"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24"/>
            <p:cNvSpPr/>
            <p:nvPr/>
          </p:nvSpPr>
          <p:spPr>
            <a:xfrm>
              <a:off x="10849950" y="3531852"/>
              <a:ext cx="347740"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25"/>
            <p:cNvSpPr/>
            <p:nvPr/>
          </p:nvSpPr>
          <p:spPr>
            <a:xfrm>
              <a:off x="11699453" y="2623714"/>
              <a:ext cx="65103"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10524439" y="1369466"/>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8" name="椭圆 27"/>
            <p:cNvSpPr/>
            <p:nvPr/>
          </p:nvSpPr>
          <p:spPr>
            <a:xfrm>
              <a:off x="11527964" y="1118617"/>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椭圆 28"/>
            <p:cNvSpPr/>
            <p:nvPr/>
          </p:nvSpPr>
          <p:spPr>
            <a:xfrm>
              <a:off x="10746739" y="249828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29"/>
            <p:cNvSpPr/>
            <p:nvPr/>
          </p:nvSpPr>
          <p:spPr>
            <a:xfrm>
              <a:off x="10102069" y="6407095"/>
              <a:ext cx="422370"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30"/>
            <p:cNvSpPr/>
            <p:nvPr/>
          </p:nvSpPr>
          <p:spPr>
            <a:xfrm>
              <a:off x="11772493"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31"/>
            <p:cNvSpPr/>
            <p:nvPr/>
          </p:nvSpPr>
          <p:spPr>
            <a:xfrm>
              <a:off x="11386645" y="4033551"/>
              <a:ext cx="185779"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3" name="椭圆 32"/>
            <p:cNvSpPr/>
            <p:nvPr/>
          </p:nvSpPr>
          <p:spPr>
            <a:xfrm>
              <a:off x="11264380" y="583236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4" name="椭圆 33"/>
            <p:cNvSpPr/>
            <p:nvPr/>
          </p:nvSpPr>
          <p:spPr>
            <a:xfrm>
              <a:off x="11443808" y="42957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5" name="椭圆 34"/>
            <p:cNvSpPr/>
            <p:nvPr/>
          </p:nvSpPr>
          <p:spPr>
            <a:xfrm>
              <a:off x="9890885" y="243818"/>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6" name="椭圆 35"/>
            <p:cNvSpPr/>
            <p:nvPr/>
          </p:nvSpPr>
          <p:spPr>
            <a:xfrm>
              <a:off x="10735624" y="5686299"/>
              <a:ext cx="261996"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7" name="椭圆 36"/>
            <p:cNvSpPr/>
            <p:nvPr/>
          </p:nvSpPr>
          <p:spPr>
            <a:xfrm>
              <a:off x="11480328"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8" name="椭圆 37"/>
            <p:cNvSpPr/>
            <p:nvPr/>
          </p:nvSpPr>
          <p:spPr>
            <a:xfrm>
              <a:off x="11662932" y="5175075"/>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9" name="椭圆 38"/>
            <p:cNvSpPr/>
            <p:nvPr/>
          </p:nvSpPr>
          <p:spPr>
            <a:xfrm>
              <a:off x="1106907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0" name="椭圆 39"/>
            <p:cNvSpPr/>
            <p:nvPr/>
          </p:nvSpPr>
          <p:spPr>
            <a:xfrm>
              <a:off x="1101826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 name="组合 1"/>
          <p:cNvGrpSpPr>
            <a:grpSpLocks/>
          </p:cNvGrpSpPr>
          <p:nvPr/>
        </p:nvGrpSpPr>
        <p:grpSpPr bwMode="auto">
          <a:xfrm>
            <a:off x="1888883" y="1340765"/>
            <a:ext cx="5696588" cy="2901033"/>
            <a:chOff x="3590734" y="1339386"/>
            <a:chExt cx="4828554" cy="2902908"/>
          </a:xfrm>
        </p:grpSpPr>
        <p:sp>
          <p:nvSpPr>
            <p:cNvPr id="45" name="圆角矩形 44"/>
            <p:cNvSpPr/>
            <p:nvPr/>
          </p:nvSpPr>
          <p:spPr>
            <a:xfrm flipV="1">
              <a:off x="3590734" y="1339386"/>
              <a:ext cx="4692779" cy="2902908"/>
            </a:xfrm>
            <a:prstGeom prst="roundRect">
              <a:avLst>
                <a:gd name="adj" fmla="val 7741"/>
              </a:avLst>
            </a:prstGeom>
            <a:solidFill>
              <a:schemeClr val="tx2">
                <a:lumMod val="60000"/>
                <a:lumOff val="40000"/>
              </a:schemeClr>
            </a:solid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 name="文本框 40"/>
            <p:cNvSpPr txBox="1"/>
            <p:nvPr/>
          </p:nvSpPr>
          <p:spPr>
            <a:xfrm>
              <a:off x="3641659" y="2276098"/>
              <a:ext cx="4590928" cy="1324294"/>
            </a:xfrm>
            <a:prstGeom prst="rect">
              <a:avLst/>
            </a:prstGeom>
            <a:noFill/>
          </p:spPr>
          <p:txBody>
            <a:bodyPr wrap="square">
              <a:spAutoFit/>
            </a:bodyPr>
            <a:lstStyle/>
            <a:p>
              <a:pPr algn="ctr"/>
              <a:r>
                <a:rPr lang="zh-CN" altLang="en-US" sz="4000" b="1" dirty="0">
                  <a:solidFill>
                    <a:prstClr val="black">
                      <a:lumMod val="85000"/>
                      <a:lumOff val="15000"/>
                    </a:prstClr>
                  </a:solidFill>
                </a:rPr>
                <a:t>研发费用加</a:t>
              </a:r>
              <a:r>
                <a:rPr lang="zh-CN" altLang="en-US" sz="4000" b="1" dirty="0" smtClean="0">
                  <a:solidFill>
                    <a:prstClr val="black">
                      <a:lumMod val="85000"/>
                      <a:lumOff val="15000"/>
                    </a:prstClr>
                  </a:solidFill>
                </a:rPr>
                <a:t>计</a:t>
              </a:r>
              <a:endParaRPr lang="en-US" altLang="zh-CN" sz="4000" b="1" dirty="0" smtClean="0">
                <a:solidFill>
                  <a:prstClr val="black">
                    <a:lumMod val="85000"/>
                    <a:lumOff val="15000"/>
                  </a:prstClr>
                </a:solidFill>
              </a:endParaRPr>
            </a:p>
            <a:p>
              <a:pPr algn="ctr"/>
              <a:r>
                <a:rPr lang="zh-CN" altLang="en-US" sz="4000" b="1" dirty="0" smtClean="0">
                  <a:solidFill>
                    <a:prstClr val="black">
                      <a:lumMod val="85000"/>
                      <a:lumOff val="15000"/>
                    </a:prstClr>
                  </a:solidFill>
                </a:rPr>
                <a:t>扣除</a:t>
              </a:r>
              <a:r>
                <a:rPr lang="zh-CN" altLang="en-US" sz="4000" b="1" dirty="0">
                  <a:solidFill>
                    <a:prstClr val="black">
                      <a:lumMod val="85000"/>
                      <a:lumOff val="15000"/>
                    </a:prstClr>
                  </a:solidFill>
                </a:rPr>
                <a:t>文件规定</a:t>
              </a:r>
            </a:p>
          </p:txBody>
        </p:sp>
        <p:sp>
          <p:nvSpPr>
            <p:cNvPr id="42" name="文本框 41"/>
            <p:cNvSpPr txBox="1"/>
            <p:nvPr/>
          </p:nvSpPr>
          <p:spPr>
            <a:xfrm>
              <a:off x="3600359" y="1544471"/>
              <a:ext cx="4818929" cy="522625"/>
            </a:xfrm>
            <a:prstGeom prst="rect">
              <a:avLst/>
            </a:prstGeom>
            <a:noFill/>
          </p:spPr>
          <p:txBody>
            <a:bodyPr>
              <a:spAutoFit/>
            </a:bodyPr>
            <a:lstStyle/>
            <a:p>
              <a:pPr algn="ctr" fontAlgn="auto">
                <a:spcBef>
                  <a:spcPts val="0"/>
                </a:spcBef>
                <a:spcAft>
                  <a:spcPts val="0"/>
                </a:spcAft>
                <a:defRPr/>
              </a:pPr>
              <a:r>
                <a:rPr lang="en-US" altLang="zh-CN" sz="2800" b="1" dirty="0">
                  <a:solidFill>
                    <a:prstClr val="black">
                      <a:lumMod val="75000"/>
                      <a:lumOff val="25000"/>
                    </a:prstClr>
                  </a:solidFill>
                  <a:latin typeface="微软雅黑" panose="020B0503020204020204" pitchFamily="34" charset="-122"/>
                  <a:ea typeface="微软雅黑" panose="020B0503020204020204" pitchFamily="34" charset="-122"/>
                </a:rPr>
                <a:t>Part I</a:t>
              </a:r>
              <a:endParaRPr lang="zh-CN" altLang="en-US" sz="28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92679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971600" y="380164"/>
            <a:ext cx="6705600" cy="563563"/>
          </a:xfrm>
        </p:spPr>
        <p:txBody>
          <a:bodyPr/>
          <a:lstStyle/>
          <a:p>
            <a:r>
              <a:rPr lang="zh-CN" altLang="en-US" b="1" dirty="0">
                <a:ea typeface="宋体" panose="02010600030101010101" pitchFamily="2" charset="-122"/>
              </a:rPr>
              <a:t>文件规定</a:t>
            </a:r>
          </a:p>
        </p:txBody>
      </p:sp>
      <p:sp>
        <p:nvSpPr>
          <p:cNvPr id="68611" name="Rectangle 3"/>
          <p:cNvSpPr>
            <a:spLocks noGrp="1" noChangeArrowheads="1"/>
          </p:cNvSpPr>
          <p:nvPr>
            <p:ph type="body" idx="1"/>
          </p:nvPr>
        </p:nvSpPr>
        <p:spPr>
          <a:xfrm>
            <a:off x="395537" y="1124744"/>
            <a:ext cx="7681663" cy="5120481"/>
          </a:xfrm>
        </p:spPr>
        <p:txBody>
          <a:bodyPr/>
          <a:lstStyle/>
          <a:p>
            <a:pPr>
              <a:lnSpc>
                <a:spcPct val="80000"/>
              </a:lnSpc>
            </a:pPr>
            <a:r>
              <a:rPr lang="zh-CN" altLang="en-US" sz="3600" dirty="0"/>
              <a:t>主要政策</a:t>
            </a:r>
            <a:r>
              <a:rPr lang="zh-CN" altLang="en-US" sz="3600" dirty="0" smtClean="0"/>
              <a:t>：</a:t>
            </a:r>
            <a:endParaRPr lang="en-US" altLang="zh-CN" sz="3600" dirty="0"/>
          </a:p>
          <a:p>
            <a:r>
              <a:rPr lang="zh-CN" altLang="zh-CN" sz="2400" dirty="0">
                <a:latin typeface="宋体" panose="02010600030101010101" pitchFamily="2" charset="-122"/>
                <a:ea typeface="宋体" panose="02010600030101010101" pitchFamily="2" charset="-122"/>
              </a:rPr>
              <a:t>财政部、国家税务总局、科技部关于完善研究开发费用税前加计扣除政策的通知</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财税</a:t>
            </a:r>
            <a:r>
              <a:rPr lang="en-US" altLang="zh-CN" sz="2400" dirty="0">
                <a:latin typeface="宋体" panose="02010600030101010101" pitchFamily="2" charset="-122"/>
                <a:ea typeface="宋体" panose="02010600030101010101" pitchFamily="2" charset="-122"/>
              </a:rPr>
              <a:t>[</a:t>
            </a:r>
            <a:r>
              <a:rPr lang="en-US" altLang="zh-CN" sz="2400" dirty="0" smtClean="0">
                <a:latin typeface="宋体" panose="02010600030101010101" pitchFamily="2" charset="-122"/>
                <a:ea typeface="宋体" panose="02010600030101010101" pitchFamily="2" charset="-122"/>
              </a:rPr>
              <a:t>2015]119</a:t>
            </a:r>
            <a:r>
              <a:rPr lang="zh-CN" altLang="en-US" sz="2400" dirty="0" smtClean="0">
                <a:latin typeface="宋体" panose="02010600030101010101" pitchFamily="2" charset="-122"/>
                <a:ea typeface="宋体" panose="02010600030101010101" pitchFamily="2" charset="-122"/>
              </a:rPr>
              <a:t>号）</a:t>
            </a:r>
            <a:endParaRPr lang="en-US" altLang="zh-CN" sz="2400" dirty="0">
              <a:latin typeface="宋体" panose="02010600030101010101" pitchFamily="2" charset="-122"/>
              <a:ea typeface="宋体" panose="02010600030101010101" pitchFamily="2" charset="-122"/>
            </a:endParaRPr>
          </a:p>
          <a:p>
            <a:r>
              <a:rPr lang="zh-CN" altLang="zh-CN" sz="2400" dirty="0">
                <a:latin typeface="宋体" panose="02010600030101010101" pitchFamily="2" charset="-122"/>
                <a:ea typeface="宋体" panose="02010600030101010101" pitchFamily="2" charset="-122"/>
              </a:rPr>
              <a:t>国家税务总局关于企业研究开发费用税前加计扣除政策有关问题的公告</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国家税务总局公告</a:t>
            </a:r>
            <a:r>
              <a:rPr lang="en-US" altLang="zh-CN" sz="2400" dirty="0">
                <a:latin typeface="宋体" panose="02010600030101010101" pitchFamily="2" charset="-122"/>
                <a:ea typeface="宋体" panose="02010600030101010101" pitchFamily="2" charset="-122"/>
              </a:rPr>
              <a:t>2015</a:t>
            </a:r>
            <a:r>
              <a:rPr lang="zh-CN" altLang="zh-CN" sz="2400" dirty="0">
                <a:latin typeface="宋体" panose="02010600030101010101" pitchFamily="2" charset="-122"/>
                <a:ea typeface="宋体" panose="02010600030101010101" pitchFamily="2" charset="-122"/>
              </a:rPr>
              <a:t>年第</a:t>
            </a:r>
            <a:r>
              <a:rPr lang="en-US" altLang="zh-CN" sz="2400" dirty="0">
                <a:latin typeface="宋体" panose="02010600030101010101" pitchFamily="2" charset="-122"/>
                <a:ea typeface="宋体" panose="02010600030101010101" pitchFamily="2" charset="-122"/>
              </a:rPr>
              <a:t>97</a:t>
            </a:r>
            <a:r>
              <a:rPr lang="zh-CN" altLang="en-US" sz="2400" dirty="0">
                <a:latin typeface="宋体" panose="02010600030101010101" pitchFamily="2" charset="-122"/>
                <a:ea typeface="宋体" panose="02010600030101010101" pitchFamily="2" charset="-122"/>
              </a:rPr>
              <a:t>号）</a:t>
            </a:r>
            <a:endParaRPr lang="en-US" altLang="zh-CN" sz="2400" dirty="0">
              <a:latin typeface="宋体" panose="02010600030101010101" pitchFamily="2" charset="-122"/>
              <a:ea typeface="宋体" panose="02010600030101010101" pitchFamily="2" charset="-122"/>
            </a:endParaRPr>
          </a:p>
          <a:p>
            <a:r>
              <a:rPr lang="zh-CN" altLang="zh-CN" sz="2400" dirty="0">
                <a:latin typeface="宋体" panose="02010600030101010101" pitchFamily="2" charset="-122"/>
                <a:ea typeface="宋体" panose="02010600030101010101" pitchFamily="2" charset="-122"/>
              </a:rPr>
              <a:t>国家税务总局关于提高科技型中小企业研究开发费用税前加计扣除比例有关问题的公告 </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国家税务总局公告</a:t>
            </a:r>
            <a:r>
              <a:rPr lang="en-US" altLang="zh-CN" sz="2400" dirty="0">
                <a:latin typeface="宋体" panose="02010600030101010101" pitchFamily="2" charset="-122"/>
                <a:ea typeface="宋体" panose="02010600030101010101" pitchFamily="2" charset="-122"/>
              </a:rPr>
              <a:t>2017</a:t>
            </a:r>
            <a:r>
              <a:rPr lang="zh-CN" altLang="zh-CN" sz="2400" dirty="0">
                <a:latin typeface="宋体" panose="02010600030101010101" pitchFamily="2" charset="-122"/>
                <a:ea typeface="宋体" panose="02010600030101010101" pitchFamily="2" charset="-122"/>
              </a:rPr>
              <a:t>年第</a:t>
            </a:r>
            <a:r>
              <a:rPr lang="en-US" altLang="zh-CN" sz="2400" dirty="0">
                <a:latin typeface="宋体" panose="02010600030101010101" pitchFamily="2" charset="-122"/>
                <a:ea typeface="宋体" panose="02010600030101010101" pitchFamily="2" charset="-122"/>
              </a:rPr>
              <a:t>18</a:t>
            </a:r>
            <a:r>
              <a:rPr lang="zh-CN" altLang="zh-CN" sz="2400" dirty="0">
                <a:latin typeface="宋体" panose="02010600030101010101" pitchFamily="2" charset="-122"/>
                <a:ea typeface="宋体" panose="02010600030101010101" pitchFamily="2" charset="-122"/>
              </a:rPr>
              <a:t>号）</a:t>
            </a:r>
            <a:endParaRPr lang="en-US" altLang="zh-CN" sz="2400" dirty="0">
              <a:latin typeface="宋体" panose="02010600030101010101" pitchFamily="2" charset="-122"/>
              <a:ea typeface="宋体" panose="02010600030101010101" pitchFamily="2" charset="-122"/>
            </a:endParaRPr>
          </a:p>
          <a:p>
            <a:r>
              <a:rPr lang="zh-CN" altLang="zh-CN" sz="2400" dirty="0">
                <a:latin typeface="宋体" panose="02010600030101010101" pitchFamily="2" charset="-122"/>
                <a:ea typeface="宋体" panose="02010600030101010101" pitchFamily="2" charset="-122"/>
              </a:rPr>
              <a:t>国家税务总局关于研发费用税前加计扣除归集范围有关问题的公告</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国家税务总局公告</a:t>
            </a:r>
            <a:r>
              <a:rPr lang="en-US" altLang="zh-CN" sz="2400" dirty="0">
                <a:latin typeface="宋体" panose="02010600030101010101" pitchFamily="2" charset="-122"/>
                <a:ea typeface="宋体" panose="02010600030101010101" pitchFamily="2" charset="-122"/>
              </a:rPr>
              <a:t>2017</a:t>
            </a:r>
            <a:r>
              <a:rPr lang="zh-CN" altLang="zh-CN" sz="2400" dirty="0">
                <a:latin typeface="宋体" panose="02010600030101010101" pitchFamily="2" charset="-122"/>
                <a:ea typeface="宋体" panose="02010600030101010101" pitchFamily="2" charset="-122"/>
              </a:rPr>
              <a:t>年第</a:t>
            </a:r>
            <a:r>
              <a:rPr lang="en-US" altLang="zh-CN" sz="2400" dirty="0">
                <a:latin typeface="宋体" panose="02010600030101010101" pitchFamily="2" charset="-122"/>
                <a:ea typeface="宋体" panose="02010600030101010101" pitchFamily="2" charset="-122"/>
              </a:rPr>
              <a:t>40</a:t>
            </a:r>
            <a:r>
              <a:rPr lang="zh-CN" altLang="zh-CN" sz="2400" dirty="0" smtClean="0">
                <a:latin typeface="宋体" panose="02010600030101010101" pitchFamily="2" charset="-122"/>
                <a:ea typeface="宋体" panose="02010600030101010101" pitchFamily="2" charset="-122"/>
              </a:rPr>
              <a:t>号</a:t>
            </a:r>
            <a:r>
              <a:rPr lang="zh-CN" altLang="en-US" sz="2400" dirty="0" smtClean="0">
                <a:latin typeface="宋体" panose="02010600030101010101" pitchFamily="2" charset="-122"/>
                <a:ea typeface="宋体" panose="02010600030101010101" pitchFamily="2" charset="-122"/>
              </a:rPr>
              <a:t>）</a:t>
            </a:r>
            <a:endParaRPr lang="zh-CN" altLang="zh-CN" sz="2400" dirty="0">
              <a:latin typeface="宋体" panose="02010600030101010101" pitchFamily="2" charset="-122"/>
              <a:ea typeface="宋体" panose="02010600030101010101" pitchFamily="2" charset="-122"/>
            </a:endParaRPr>
          </a:p>
          <a:p>
            <a:pPr marL="0" indent="0">
              <a:lnSpc>
                <a:spcPct val="80000"/>
              </a:lnSpc>
              <a:buNone/>
            </a:pPr>
            <a:r>
              <a:rPr lang="en-US" altLang="zh-CN" dirty="0">
                <a:ea typeface="宋体" panose="02010600030101010101" pitchFamily="2" charset="-122"/>
              </a:rPr>
              <a:t/>
            </a:r>
            <a:br>
              <a:rPr lang="en-US" altLang="zh-CN" dirty="0">
                <a:ea typeface="宋体" panose="02010600030101010101" pitchFamily="2" charset="-122"/>
              </a:rPr>
            </a:br>
            <a:endParaRPr lang="en-US" altLang="zh-CN" dirty="0">
              <a:ea typeface="宋体" panose="02010600030101010101" pitchFamily="2" charset="-122"/>
            </a:endParaRPr>
          </a:p>
          <a:p>
            <a:pPr lvl="1">
              <a:lnSpc>
                <a:spcPct val="80000"/>
              </a:lnSpc>
            </a:pPr>
            <a:endParaRPr lang="en-US" altLang="zh-CN" dirty="0">
              <a:ea typeface="宋体"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4"/>
          <p:cNvGrpSpPr>
            <a:grpSpLocks/>
          </p:cNvGrpSpPr>
          <p:nvPr/>
        </p:nvGrpSpPr>
        <p:grpSpPr bwMode="auto">
          <a:xfrm rot="5400000">
            <a:off x="5454253" y="4090988"/>
            <a:ext cx="2071688" cy="4938713"/>
            <a:chOff x="9897236" y="243817"/>
            <a:chExt cx="2072151" cy="6585594"/>
          </a:xfrm>
        </p:grpSpPr>
        <p:sp>
          <p:nvSpPr>
            <p:cNvPr id="6" name="椭圆 5"/>
            <p:cNvSpPr/>
            <p:nvPr/>
          </p:nvSpPr>
          <p:spPr>
            <a:xfrm>
              <a:off x="11464449"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6"/>
            <p:cNvSpPr/>
            <p:nvPr/>
          </p:nvSpPr>
          <p:spPr>
            <a:xfrm>
              <a:off x="10849949" y="3531852"/>
              <a:ext cx="347741"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11699452" y="2630063"/>
              <a:ext cx="65102"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椭圆 8"/>
            <p:cNvSpPr/>
            <p:nvPr/>
          </p:nvSpPr>
          <p:spPr>
            <a:xfrm>
              <a:off x="10530791" y="1369465"/>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11534314" y="1124966"/>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10753090" y="250463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1"/>
            <p:cNvSpPr/>
            <p:nvPr/>
          </p:nvSpPr>
          <p:spPr>
            <a:xfrm>
              <a:off x="10108421" y="6407095"/>
              <a:ext cx="422369"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a:xfrm>
              <a:off x="11778844"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4" name="椭圆 13"/>
            <p:cNvSpPr/>
            <p:nvPr/>
          </p:nvSpPr>
          <p:spPr>
            <a:xfrm>
              <a:off x="11386643" y="4039901"/>
              <a:ext cx="185780"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5" name="椭圆 14"/>
            <p:cNvSpPr/>
            <p:nvPr/>
          </p:nvSpPr>
          <p:spPr>
            <a:xfrm>
              <a:off x="11270731" y="583236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a:xfrm>
              <a:off x="11450158" y="42957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椭圆 16"/>
            <p:cNvSpPr/>
            <p:nvPr/>
          </p:nvSpPr>
          <p:spPr>
            <a:xfrm>
              <a:off x="9897236" y="243817"/>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7"/>
            <p:cNvSpPr/>
            <p:nvPr/>
          </p:nvSpPr>
          <p:spPr>
            <a:xfrm>
              <a:off x="10735623" y="5692650"/>
              <a:ext cx="261997"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11486679"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9"/>
            <p:cNvSpPr/>
            <p:nvPr/>
          </p:nvSpPr>
          <p:spPr>
            <a:xfrm>
              <a:off x="11662930" y="5175074"/>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 name="椭圆 20"/>
            <p:cNvSpPr/>
            <p:nvPr/>
          </p:nvSpPr>
          <p:spPr>
            <a:xfrm>
              <a:off x="1107542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椭圆 21"/>
            <p:cNvSpPr/>
            <p:nvPr/>
          </p:nvSpPr>
          <p:spPr>
            <a:xfrm>
              <a:off x="1102461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099" name="组合 22"/>
          <p:cNvGrpSpPr>
            <a:grpSpLocks/>
          </p:cNvGrpSpPr>
          <p:nvPr/>
        </p:nvGrpSpPr>
        <p:grpSpPr bwMode="auto">
          <a:xfrm rot="-5400000">
            <a:off x="1331119" y="4737101"/>
            <a:ext cx="2071687" cy="4938713"/>
            <a:chOff x="9897236" y="243817"/>
            <a:chExt cx="2072151" cy="6585594"/>
          </a:xfrm>
        </p:grpSpPr>
        <p:sp>
          <p:nvSpPr>
            <p:cNvPr id="24" name="椭圆 23"/>
            <p:cNvSpPr/>
            <p:nvPr/>
          </p:nvSpPr>
          <p:spPr>
            <a:xfrm>
              <a:off x="11458098"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24"/>
            <p:cNvSpPr/>
            <p:nvPr/>
          </p:nvSpPr>
          <p:spPr>
            <a:xfrm>
              <a:off x="10849950" y="3531852"/>
              <a:ext cx="347740"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25"/>
            <p:cNvSpPr/>
            <p:nvPr/>
          </p:nvSpPr>
          <p:spPr>
            <a:xfrm>
              <a:off x="11699453" y="2623714"/>
              <a:ext cx="65103"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10524439" y="1369466"/>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8" name="椭圆 27"/>
            <p:cNvSpPr/>
            <p:nvPr/>
          </p:nvSpPr>
          <p:spPr>
            <a:xfrm>
              <a:off x="11527964" y="1118617"/>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椭圆 28"/>
            <p:cNvSpPr/>
            <p:nvPr/>
          </p:nvSpPr>
          <p:spPr>
            <a:xfrm>
              <a:off x="10746739" y="249828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29"/>
            <p:cNvSpPr/>
            <p:nvPr/>
          </p:nvSpPr>
          <p:spPr>
            <a:xfrm>
              <a:off x="10102069" y="6407095"/>
              <a:ext cx="422370"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30"/>
            <p:cNvSpPr/>
            <p:nvPr/>
          </p:nvSpPr>
          <p:spPr>
            <a:xfrm>
              <a:off x="11772493"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31"/>
            <p:cNvSpPr/>
            <p:nvPr/>
          </p:nvSpPr>
          <p:spPr>
            <a:xfrm>
              <a:off x="11386645" y="4033551"/>
              <a:ext cx="185779"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3" name="椭圆 32"/>
            <p:cNvSpPr/>
            <p:nvPr/>
          </p:nvSpPr>
          <p:spPr>
            <a:xfrm>
              <a:off x="11264380" y="583236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4" name="椭圆 33"/>
            <p:cNvSpPr/>
            <p:nvPr/>
          </p:nvSpPr>
          <p:spPr>
            <a:xfrm>
              <a:off x="11443808" y="42957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5" name="椭圆 34"/>
            <p:cNvSpPr/>
            <p:nvPr/>
          </p:nvSpPr>
          <p:spPr>
            <a:xfrm>
              <a:off x="9890885" y="243818"/>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6" name="椭圆 35"/>
            <p:cNvSpPr/>
            <p:nvPr/>
          </p:nvSpPr>
          <p:spPr>
            <a:xfrm>
              <a:off x="10735624" y="5686299"/>
              <a:ext cx="261996"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7" name="椭圆 36"/>
            <p:cNvSpPr/>
            <p:nvPr/>
          </p:nvSpPr>
          <p:spPr>
            <a:xfrm>
              <a:off x="11480328"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8" name="椭圆 37"/>
            <p:cNvSpPr/>
            <p:nvPr/>
          </p:nvSpPr>
          <p:spPr>
            <a:xfrm>
              <a:off x="11662932" y="5175075"/>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9" name="椭圆 38"/>
            <p:cNvSpPr/>
            <p:nvPr/>
          </p:nvSpPr>
          <p:spPr>
            <a:xfrm>
              <a:off x="1106907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0" name="椭圆 39"/>
            <p:cNvSpPr/>
            <p:nvPr/>
          </p:nvSpPr>
          <p:spPr>
            <a:xfrm>
              <a:off x="1101826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 name="组合 1"/>
          <p:cNvGrpSpPr>
            <a:grpSpLocks/>
          </p:cNvGrpSpPr>
          <p:nvPr/>
        </p:nvGrpSpPr>
        <p:grpSpPr bwMode="auto">
          <a:xfrm>
            <a:off x="1888883" y="1340765"/>
            <a:ext cx="5696588" cy="2901033"/>
            <a:chOff x="3590734" y="1339386"/>
            <a:chExt cx="4828554" cy="2902908"/>
          </a:xfrm>
        </p:grpSpPr>
        <p:sp>
          <p:nvSpPr>
            <p:cNvPr id="45" name="圆角矩形 44"/>
            <p:cNvSpPr/>
            <p:nvPr/>
          </p:nvSpPr>
          <p:spPr>
            <a:xfrm flipV="1">
              <a:off x="3590734" y="1339386"/>
              <a:ext cx="4692779" cy="2902908"/>
            </a:xfrm>
            <a:prstGeom prst="roundRect">
              <a:avLst>
                <a:gd name="adj" fmla="val 7741"/>
              </a:avLst>
            </a:prstGeom>
            <a:solidFill>
              <a:schemeClr val="tx2">
                <a:lumMod val="60000"/>
                <a:lumOff val="40000"/>
              </a:schemeClr>
            </a:solid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 name="文本框 40"/>
            <p:cNvSpPr txBox="1"/>
            <p:nvPr/>
          </p:nvSpPr>
          <p:spPr>
            <a:xfrm>
              <a:off x="3641659" y="2276098"/>
              <a:ext cx="4590928" cy="1324294"/>
            </a:xfrm>
            <a:prstGeom prst="rect">
              <a:avLst/>
            </a:prstGeom>
            <a:noFill/>
          </p:spPr>
          <p:txBody>
            <a:bodyPr wrap="square">
              <a:spAutoFit/>
            </a:bodyPr>
            <a:lstStyle/>
            <a:p>
              <a:pPr algn="ctr"/>
              <a:r>
                <a:rPr lang="zh-CN" altLang="en-US" sz="4000" b="1" dirty="0">
                  <a:solidFill>
                    <a:prstClr val="black">
                      <a:lumMod val="85000"/>
                      <a:lumOff val="15000"/>
                    </a:prstClr>
                  </a:solidFill>
                </a:rPr>
                <a:t>研发费用加</a:t>
              </a:r>
              <a:r>
                <a:rPr lang="zh-CN" altLang="en-US" sz="4000" b="1" dirty="0" smtClean="0">
                  <a:solidFill>
                    <a:prstClr val="black">
                      <a:lumMod val="85000"/>
                      <a:lumOff val="15000"/>
                    </a:prstClr>
                  </a:solidFill>
                </a:rPr>
                <a:t>计</a:t>
              </a:r>
              <a:endParaRPr lang="en-US" altLang="zh-CN" sz="4000" b="1" dirty="0" smtClean="0">
                <a:solidFill>
                  <a:prstClr val="black">
                    <a:lumMod val="85000"/>
                    <a:lumOff val="15000"/>
                  </a:prstClr>
                </a:solidFill>
              </a:endParaRPr>
            </a:p>
            <a:p>
              <a:pPr algn="ctr"/>
              <a:r>
                <a:rPr lang="zh-CN" altLang="en-US" sz="4000" b="1" dirty="0" smtClean="0">
                  <a:solidFill>
                    <a:prstClr val="black">
                      <a:lumMod val="85000"/>
                      <a:lumOff val="15000"/>
                    </a:prstClr>
                  </a:solidFill>
                </a:rPr>
                <a:t>扣除</a:t>
              </a:r>
              <a:r>
                <a:rPr lang="zh-CN" altLang="en-US" sz="4000" b="1" dirty="0">
                  <a:solidFill>
                    <a:prstClr val="black">
                      <a:lumMod val="85000"/>
                      <a:lumOff val="15000"/>
                    </a:prstClr>
                  </a:solidFill>
                </a:rPr>
                <a:t>政策解读</a:t>
              </a:r>
            </a:p>
          </p:txBody>
        </p:sp>
        <p:sp>
          <p:nvSpPr>
            <p:cNvPr id="42" name="文本框 41"/>
            <p:cNvSpPr txBox="1"/>
            <p:nvPr/>
          </p:nvSpPr>
          <p:spPr>
            <a:xfrm>
              <a:off x="3600359" y="1544471"/>
              <a:ext cx="4818929" cy="522625"/>
            </a:xfrm>
            <a:prstGeom prst="rect">
              <a:avLst/>
            </a:prstGeom>
            <a:noFill/>
          </p:spPr>
          <p:txBody>
            <a:bodyPr>
              <a:spAutoFit/>
            </a:bodyPr>
            <a:lstStyle/>
            <a:p>
              <a:pPr algn="ctr" fontAlgn="auto">
                <a:spcBef>
                  <a:spcPts val="0"/>
                </a:spcBef>
                <a:spcAft>
                  <a:spcPts val="0"/>
                </a:spcAft>
                <a:defRPr/>
              </a:pPr>
              <a:r>
                <a:rPr lang="en-US" altLang="zh-CN" sz="2800" b="1" dirty="0">
                  <a:solidFill>
                    <a:prstClr val="black">
                      <a:lumMod val="75000"/>
                      <a:lumOff val="25000"/>
                    </a:prstClr>
                  </a:solidFill>
                  <a:latin typeface="微软雅黑" panose="020B0503020204020204" pitchFamily="34" charset="-122"/>
                  <a:ea typeface="微软雅黑" panose="020B0503020204020204" pitchFamily="34" charset="-122"/>
                </a:rPr>
                <a:t>Part II</a:t>
              </a:r>
              <a:endParaRPr lang="zh-CN" altLang="en-US" sz="28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127882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b="1" dirty="0"/>
          </a:p>
        </p:txBody>
      </p:sp>
      <p:sp>
        <p:nvSpPr>
          <p:cNvPr id="3" name="内容占位符 2"/>
          <p:cNvSpPr>
            <a:spLocks noGrp="1"/>
          </p:cNvSpPr>
          <p:nvPr>
            <p:ph idx="1"/>
          </p:nvPr>
        </p:nvSpPr>
        <p:spPr/>
        <p:txBody>
          <a:bodyPr/>
          <a:lstStyle/>
          <a:p>
            <a:r>
              <a:rPr lang="zh-CN" altLang="en-US" sz="3200" dirty="0">
                <a:latin typeface="宋体" panose="02010600030101010101" pitchFamily="2" charset="-122"/>
                <a:ea typeface="宋体" panose="02010600030101010101" pitchFamily="2" charset="-122"/>
              </a:rPr>
              <a:t>一</a:t>
            </a:r>
            <a:r>
              <a:rPr lang="zh-CN" altLang="en-US" sz="3200" dirty="0" smtClean="0">
                <a:latin typeface="宋体" panose="02010600030101010101" pitchFamily="2" charset="-122"/>
                <a:ea typeface="宋体" panose="02010600030101010101" pitchFamily="2" charset="-122"/>
              </a:rPr>
              <a:t>、研发费用加计扣除政策的享受范围</a:t>
            </a:r>
            <a:endParaRPr lang="en-US" altLang="zh-CN" sz="3200" dirty="0" smtClean="0">
              <a:latin typeface="宋体" panose="02010600030101010101" pitchFamily="2" charset="-122"/>
              <a:ea typeface="宋体" panose="02010600030101010101" pitchFamily="2" charset="-122"/>
            </a:endParaRPr>
          </a:p>
          <a:p>
            <a:r>
              <a:rPr lang="zh-CN" altLang="en-US" sz="2600" dirty="0" smtClean="0">
                <a:latin typeface="宋体" panose="02010600030101010101" pitchFamily="2" charset="-122"/>
                <a:ea typeface="宋体" panose="02010600030101010101" pitchFamily="2" charset="-122"/>
              </a:rPr>
              <a:t>研发</a:t>
            </a:r>
            <a:r>
              <a:rPr lang="zh-CN" altLang="en-US" sz="2600" dirty="0">
                <a:latin typeface="宋体" panose="02010600030101010101" pitchFamily="2" charset="-122"/>
                <a:ea typeface="宋体" panose="02010600030101010101" pitchFamily="2" charset="-122"/>
              </a:rPr>
              <a:t>活动，是指企业为获得科学与技术</a:t>
            </a:r>
            <a:r>
              <a:rPr lang="zh-CN" altLang="en-US" sz="2600" dirty="0">
                <a:solidFill>
                  <a:srgbClr val="FF0000"/>
                </a:solidFill>
                <a:latin typeface="宋体" panose="02010600030101010101" pitchFamily="2" charset="-122"/>
                <a:ea typeface="宋体" panose="02010600030101010101" pitchFamily="2" charset="-122"/>
              </a:rPr>
              <a:t>新知识</a:t>
            </a:r>
            <a:r>
              <a:rPr lang="zh-CN" altLang="en-US" sz="2600" dirty="0">
                <a:latin typeface="宋体" panose="02010600030101010101" pitchFamily="2" charset="-122"/>
                <a:ea typeface="宋体" panose="02010600030101010101" pitchFamily="2" charset="-122"/>
              </a:rPr>
              <a:t>，创造性运用科学技术</a:t>
            </a:r>
            <a:r>
              <a:rPr lang="zh-CN" altLang="en-US" sz="2600" dirty="0">
                <a:solidFill>
                  <a:srgbClr val="FF0000"/>
                </a:solidFill>
                <a:latin typeface="宋体" panose="02010600030101010101" pitchFamily="2" charset="-122"/>
                <a:ea typeface="宋体" panose="02010600030101010101" pitchFamily="2" charset="-122"/>
              </a:rPr>
              <a:t>新知识</a:t>
            </a:r>
            <a:r>
              <a:rPr lang="zh-CN" altLang="en-US" sz="2600" dirty="0">
                <a:latin typeface="宋体" panose="02010600030101010101" pitchFamily="2" charset="-122"/>
                <a:ea typeface="宋体" panose="02010600030101010101" pitchFamily="2" charset="-122"/>
              </a:rPr>
              <a:t>，或</a:t>
            </a:r>
            <a:r>
              <a:rPr lang="zh-CN" altLang="en-US" sz="2600" dirty="0">
                <a:solidFill>
                  <a:srgbClr val="FF0000"/>
                </a:solidFill>
                <a:latin typeface="宋体" panose="02010600030101010101" pitchFamily="2" charset="-122"/>
                <a:ea typeface="宋体" panose="02010600030101010101" pitchFamily="2" charset="-122"/>
              </a:rPr>
              <a:t>实质性</a:t>
            </a:r>
            <a:r>
              <a:rPr lang="zh-CN" altLang="en-US" sz="2600" dirty="0">
                <a:latin typeface="宋体" panose="02010600030101010101" pitchFamily="2" charset="-122"/>
                <a:ea typeface="宋体" panose="02010600030101010101" pitchFamily="2" charset="-122"/>
              </a:rPr>
              <a:t>改进技术、产品（服务）、工艺而持续进行的具有明确目标的系统</a:t>
            </a:r>
            <a:r>
              <a:rPr lang="zh-CN" altLang="en-US" sz="2600" dirty="0" smtClean="0">
                <a:latin typeface="宋体" panose="02010600030101010101" pitchFamily="2" charset="-122"/>
                <a:ea typeface="宋体" panose="02010600030101010101" pitchFamily="2" charset="-122"/>
              </a:rPr>
              <a:t>性活动。</a:t>
            </a:r>
            <a:endParaRPr lang="en-US" altLang="zh-CN" sz="2600" dirty="0" smtClean="0">
              <a:latin typeface="宋体" panose="02010600030101010101" pitchFamily="2" charset="-122"/>
              <a:ea typeface="宋体" panose="02010600030101010101" pitchFamily="2" charset="-122"/>
            </a:endParaRPr>
          </a:p>
          <a:p>
            <a:r>
              <a:rPr lang="zh-CN" altLang="en-US" sz="2600" dirty="0" smtClean="0"/>
              <a:t>企业</a:t>
            </a:r>
            <a:r>
              <a:rPr lang="zh-CN" altLang="zh-CN" sz="2600" dirty="0" smtClean="0"/>
              <a:t>为获得创新性、创意性、突破性的产品进行</a:t>
            </a:r>
            <a:r>
              <a:rPr lang="zh-CN" altLang="zh-CN" sz="2600" dirty="0" smtClean="0">
                <a:solidFill>
                  <a:srgbClr val="FF0000"/>
                </a:solidFill>
              </a:rPr>
              <a:t>创意设计活动</a:t>
            </a:r>
            <a:r>
              <a:rPr lang="zh-CN" altLang="zh-CN" sz="2600" dirty="0" smtClean="0"/>
              <a:t>而发生的相关费用，可税前加计扣除。</a:t>
            </a:r>
          </a:p>
          <a:p>
            <a:pPr marL="0" indent="0">
              <a:buNone/>
            </a:pPr>
            <a:r>
              <a:rPr lang="zh-CN" altLang="en-US" sz="2600" dirty="0" smtClean="0"/>
              <a:t>（</a:t>
            </a:r>
            <a:r>
              <a:rPr lang="zh-CN" altLang="zh-CN" sz="2600" dirty="0" smtClean="0"/>
              <a:t>创意</a:t>
            </a:r>
            <a:r>
              <a:rPr lang="zh-CN" altLang="zh-CN" sz="2600" dirty="0"/>
              <a:t>设计活动是指多媒体软件、动漫游戏软件开发，数字动漫、游戏设计制作；房屋建筑工程</a:t>
            </a:r>
            <a:r>
              <a:rPr lang="zh-CN" altLang="zh-CN" sz="2600" dirty="0" smtClean="0"/>
              <a:t>设计、</a:t>
            </a:r>
            <a:r>
              <a:rPr lang="zh-CN" altLang="zh-CN" sz="2600" dirty="0"/>
              <a:t>风景园林工程专项设计；工业设计、多媒体设计、动漫及衍生产品设计、模型设计等</a:t>
            </a:r>
            <a:r>
              <a:rPr lang="zh-CN" altLang="zh-CN" sz="2600" dirty="0" smtClean="0"/>
              <a:t>。</a:t>
            </a:r>
            <a:r>
              <a:rPr lang="zh-CN" altLang="en-US" sz="2600" dirty="0" smtClean="0"/>
              <a:t>）</a:t>
            </a:r>
            <a:endParaRPr lang="zh-CN" altLang="en-US" sz="2600" dirty="0"/>
          </a:p>
        </p:txBody>
      </p:sp>
    </p:spTree>
    <p:extLst>
      <p:ext uri="{BB962C8B-B14F-4D97-AF65-F5344CB8AC3E}">
        <p14:creationId xmlns:p14="http://schemas.microsoft.com/office/powerpoint/2010/main" val="1309436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b="1" dirty="0"/>
          </a:p>
        </p:txBody>
      </p:sp>
      <p:sp>
        <p:nvSpPr>
          <p:cNvPr id="3" name="内容占位符 2"/>
          <p:cNvSpPr>
            <a:spLocks noGrp="1"/>
          </p:cNvSpPr>
          <p:nvPr>
            <p:ph idx="1"/>
          </p:nvPr>
        </p:nvSpPr>
        <p:spPr/>
        <p:txBody>
          <a:bodyPr/>
          <a:lstStyle/>
          <a:p>
            <a:pPr marL="0" indent="0">
              <a:buNone/>
            </a:pPr>
            <a:r>
              <a:rPr lang="zh-CN" altLang="en-US" dirty="0" smtClean="0"/>
              <a:t>不适用</a:t>
            </a:r>
            <a:r>
              <a:rPr lang="zh-CN" altLang="en-US" dirty="0"/>
              <a:t>税前加计扣除政策</a:t>
            </a:r>
            <a:r>
              <a:rPr lang="zh-CN" altLang="en-US" dirty="0" smtClean="0"/>
              <a:t>：</a:t>
            </a:r>
            <a:r>
              <a:rPr lang="zh-CN" altLang="zh-CN" dirty="0"/>
              <a:t>　　</a:t>
            </a:r>
            <a:endParaRPr lang="en-US" altLang="zh-CN" dirty="0"/>
          </a:p>
          <a:p>
            <a:r>
              <a:rPr lang="en-US" altLang="zh-CN" dirty="0" smtClean="0"/>
              <a:t>1.</a:t>
            </a:r>
            <a:r>
              <a:rPr lang="zh-CN" altLang="en-US" dirty="0"/>
              <a:t>企业产品（服务）的常规性升级</a:t>
            </a:r>
            <a:r>
              <a:rPr lang="zh-CN" altLang="zh-CN" dirty="0" smtClean="0"/>
              <a:t>。</a:t>
            </a:r>
            <a:endParaRPr lang="en-US" altLang="zh-CN" dirty="0" smtClean="0"/>
          </a:p>
          <a:p>
            <a:r>
              <a:rPr lang="en-US" altLang="zh-CN" dirty="0" smtClean="0"/>
              <a:t>2.</a:t>
            </a:r>
            <a:r>
              <a:rPr lang="zh-CN" altLang="zh-CN" dirty="0"/>
              <a:t>对某项科研成果的直接应用，如直接采用公开的新工艺、材料、装置、产品、服务或知识等</a:t>
            </a:r>
            <a:r>
              <a:rPr lang="zh-CN" altLang="zh-CN" dirty="0" smtClean="0"/>
              <a:t>。</a:t>
            </a:r>
            <a:endParaRPr lang="zh-CN" altLang="zh-CN" dirty="0"/>
          </a:p>
          <a:p>
            <a:r>
              <a:rPr lang="en-US" altLang="zh-CN" dirty="0" smtClean="0"/>
              <a:t>3</a:t>
            </a:r>
            <a:r>
              <a:rPr lang="en-US" altLang="zh-CN" dirty="0"/>
              <a:t>.</a:t>
            </a:r>
            <a:r>
              <a:rPr lang="zh-CN" altLang="zh-CN" dirty="0"/>
              <a:t>企业在商品化后为顾客提供的技术支持活动。</a:t>
            </a:r>
          </a:p>
          <a:p>
            <a:r>
              <a:rPr lang="en-US" altLang="zh-CN" dirty="0" smtClean="0"/>
              <a:t>4</a:t>
            </a:r>
            <a:r>
              <a:rPr lang="en-US" altLang="zh-CN" dirty="0"/>
              <a:t>.</a:t>
            </a:r>
            <a:r>
              <a:rPr lang="zh-CN" altLang="zh-CN" dirty="0"/>
              <a:t>对现存产品、服务、技术、材料或工艺流程进行的重复或简单改变。</a:t>
            </a:r>
          </a:p>
          <a:p>
            <a:r>
              <a:rPr lang="en-US" altLang="zh-CN" dirty="0" smtClean="0"/>
              <a:t>5</a:t>
            </a:r>
            <a:r>
              <a:rPr lang="en-US" altLang="zh-CN" dirty="0"/>
              <a:t>.</a:t>
            </a:r>
            <a:r>
              <a:rPr lang="zh-CN" altLang="zh-CN" dirty="0"/>
              <a:t>市场调查研究、效率调查或管理研究。</a:t>
            </a:r>
          </a:p>
          <a:p>
            <a:r>
              <a:rPr lang="en-US" altLang="zh-CN" dirty="0" smtClean="0"/>
              <a:t>6</a:t>
            </a:r>
            <a:r>
              <a:rPr lang="en-US" altLang="zh-CN" dirty="0"/>
              <a:t>.</a:t>
            </a:r>
            <a:r>
              <a:rPr lang="zh-CN" altLang="zh-CN" dirty="0"/>
              <a:t>作为工业（服务）流程环节或常规的质量控制、测试分析、维修维护。</a:t>
            </a:r>
          </a:p>
          <a:p>
            <a:r>
              <a:rPr lang="en-US" altLang="zh-CN" dirty="0" smtClean="0"/>
              <a:t>7</a:t>
            </a:r>
            <a:r>
              <a:rPr lang="en-US" altLang="zh-CN" dirty="0"/>
              <a:t>.</a:t>
            </a:r>
            <a:r>
              <a:rPr lang="zh-CN" altLang="zh-CN" dirty="0"/>
              <a:t>社会科学、艺术或人文学方面的研究。</a:t>
            </a:r>
          </a:p>
        </p:txBody>
      </p:sp>
    </p:spTree>
    <p:extLst>
      <p:ext uri="{BB962C8B-B14F-4D97-AF65-F5344CB8AC3E}">
        <p14:creationId xmlns:p14="http://schemas.microsoft.com/office/powerpoint/2010/main" val="1692434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p:txBody>
          <a:bodyPr/>
          <a:lstStyle/>
          <a:p>
            <a:pPr marL="0" indent="0">
              <a:buNone/>
            </a:pPr>
            <a:r>
              <a:rPr lang="zh-CN" altLang="zh-CN" dirty="0"/>
              <a:t>不适用税前加计扣除政策的</a:t>
            </a:r>
            <a:r>
              <a:rPr lang="zh-CN" altLang="zh-CN" dirty="0" smtClean="0"/>
              <a:t>行业</a:t>
            </a:r>
            <a:r>
              <a:rPr lang="zh-CN" altLang="en-US" dirty="0" smtClean="0"/>
              <a:t>：</a:t>
            </a:r>
            <a:endParaRPr lang="zh-CN" altLang="zh-CN" dirty="0"/>
          </a:p>
          <a:p>
            <a:r>
              <a:rPr lang="en-US" altLang="zh-CN" dirty="0" smtClean="0"/>
              <a:t>1</a:t>
            </a:r>
            <a:r>
              <a:rPr lang="en-US" altLang="zh-CN" dirty="0"/>
              <a:t>.</a:t>
            </a:r>
            <a:r>
              <a:rPr lang="zh-CN" altLang="zh-CN" dirty="0"/>
              <a:t>烟草制造业。</a:t>
            </a:r>
          </a:p>
          <a:p>
            <a:r>
              <a:rPr lang="en-US" altLang="zh-CN" dirty="0" smtClean="0"/>
              <a:t>2</a:t>
            </a:r>
            <a:r>
              <a:rPr lang="en-US" altLang="zh-CN" dirty="0"/>
              <a:t>.</a:t>
            </a:r>
            <a:r>
              <a:rPr lang="zh-CN" altLang="zh-CN" dirty="0"/>
              <a:t>住宿和餐饮业。</a:t>
            </a:r>
          </a:p>
          <a:p>
            <a:r>
              <a:rPr lang="en-US" altLang="zh-CN" dirty="0" smtClean="0"/>
              <a:t>3.</a:t>
            </a:r>
            <a:r>
              <a:rPr lang="zh-CN" altLang="zh-CN" dirty="0"/>
              <a:t>批发和零售业。</a:t>
            </a:r>
          </a:p>
          <a:p>
            <a:r>
              <a:rPr lang="en-US" altLang="zh-CN" dirty="0" smtClean="0"/>
              <a:t>4</a:t>
            </a:r>
            <a:r>
              <a:rPr lang="en-US" altLang="zh-CN" dirty="0"/>
              <a:t>.</a:t>
            </a:r>
            <a:r>
              <a:rPr lang="zh-CN" altLang="zh-CN" dirty="0"/>
              <a:t>房地产业。</a:t>
            </a:r>
          </a:p>
          <a:p>
            <a:r>
              <a:rPr lang="en-US" altLang="zh-CN" dirty="0" smtClean="0"/>
              <a:t>5</a:t>
            </a:r>
            <a:r>
              <a:rPr lang="en-US" altLang="zh-CN" dirty="0"/>
              <a:t>.</a:t>
            </a:r>
            <a:r>
              <a:rPr lang="zh-CN" altLang="zh-CN" dirty="0"/>
              <a:t>租赁和商务服务业。</a:t>
            </a:r>
          </a:p>
          <a:p>
            <a:r>
              <a:rPr lang="en-US" altLang="zh-CN" dirty="0" smtClean="0"/>
              <a:t>6</a:t>
            </a:r>
            <a:r>
              <a:rPr lang="en-US" altLang="zh-CN" dirty="0"/>
              <a:t>.</a:t>
            </a:r>
            <a:r>
              <a:rPr lang="zh-CN" altLang="zh-CN" dirty="0"/>
              <a:t>娱乐业。</a:t>
            </a:r>
          </a:p>
          <a:p>
            <a:r>
              <a:rPr lang="en-US" altLang="zh-CN" dirty="0" smtClean="0"/>
              <a:t>7</a:t>
            </a:r>
            <a:r>
              <a:rPr lang="en-US" altLang="zh-CN" dirty="0"/>
              <a:t>.</a:t>
            </a:r>
            <a:r>
              <a:rPr lang="zh-CN" altLang="zh-CN" dirty="0"/>
              <a:t>财政部和国家税务总局规定的其他行业</a:t>
            </a:r>
            <a:r>
              <a:rPr lang="zh-CN" altLang="zh-CN" dirty="0" smtClean="0"/>
              <a:t>。</a:t>
            </a:r>
            <a:endParaRPr lang="en-US" altLang="zh-CN" dirty="0" smtClean="0"/>
          </a:p>
          <a:p>
            <a:pPr marL="0" indent="0">
              <a:buNone/>
            </a:pPr>
            <a:r>
              <a:rPr lang="zh-CN" altLang="en-US" sz="2600" dirty="0" smtClean="0"/>
              <a:t>（</a:t>
            </a:r>
            <a:r>
              <a:rPr lang="zh-CN" altLang="zh-CN" sz="2600" dirty="0" smtClean="0"/>
              <a:t>指</a:t>
            </a:r>
            <a:r>
              <a:rPr lang="zh-CN" altLang="en-US" sz="2600" dirty="0" smtClean="0"/>
              <a:t>以上述业务</a:t>
            </a:r>
            <a:r>
              <a:rPr lang="zh-CN" altLang="zh-CN" sz="2600" dirty="0" smtClean="0"/>
              <a:t>为主</a:t>
            </a:r>
            <a:r>
              <a:rPr lang="zh-CN" altLang="zh-CN" sz="2600" dirty="0"/>
              <a:t>营业务，其研发费用发生当年的主营业务收入占企业按税法第六条规定计算的收入总额减除不征税收入和投资收益的余额</a:t>
            </a:r>
            <a:r>
              <a:rPr lang="en-US" altLang="zh-CN" sz="2600" dirty="0"/>
              <a:t>50</a:t>
            </a:r>
            <a:r>
              <a:rPr lang="en-US" altLang="zh-CN" sz="2600" dirty="0" smtClean="0"/>
              <a:t>%</a:t>
            </a:r>
            <a:r>
              <a:rPr lang="zh-CN" altLang="zh-CN" sz="2600" dirty="0" smtClean="0"/>
              <a:t>以上</a:t>
            </a:r>
            <a:r>
              <a:rPr lang="zh-CN" altLang="zh-CN" sz="2600" dirty="0"/>
              <a:t>的</a:t>
            </a:r>
            <a:r>
              <a:rPr lang="zh-CN" altLang="zh-CN" sz="2600" dirty="0" smtClean="0"/>
              <a:t>企业</a:t>
            </a:r>
            <a:r>
              <a:rPr lang="zh-CN" altLang="en-US" sz="2600" dirty="0" smtClean="0"/>
              <a:t>）</a:t>
            </a:r>
            <a:endParaRPr lang="zh-CN" altLang="en-US" sz="2600" dirty="0"/>
          </a:p>
        </p:txBody>
      </p:sp>
    </p:spTree>
    <p:extLst>
      <p:ext uri="{BB962C8B-B14F-4D97-AF65-F5344CB8AC3E}">
        <p14:creationId xmlns:p14="http://schemas.microsoft.com/office/powerpoint/2010/main" val="3524827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p:txBody>
          <a:bodyPr/>
          <a:lstStyle/>
          <a:p>
            <a:r>
              <a:rPr lang="zh-CN" altLang="en-US" sz="3200" dirty="0" smtClean="0">
                <a:latin typeface="宋体" panose="02010600030101010101" pitchFamily="2" charset="-122"/>
                <a:ea typeface="宋体" panose="02010600030101010101" pitchFamily="2" charset="-122"/>
              </a:rPr>
              <a:t>二、</a:t>
            </a:r>
            <a:r>
              <a:rPr lang="zh-CN" altLang="en-US" sz="3200" dirty="0">
                <a:latin typeface="宋体" panose="02010600030101010101" pitchFamily="2" charset="-122"/>
                <a:ea typeface="宋体" panose="02010600030101010101" pitchFamily="2" charset="-122"/>
              </a:rPr>
              <a:t>加计扣除优惠</a:t>
            </a:r>
            <a:endParaRPr lang="en-US" altLang="zh-CN" sz="3200" dirty="0">
              <a:latin typeface="宋体" panose="02010600030101010101" pitchFamily="2" charset="-122"/>
              <a:ea typeface="宋体" panose="02010600030101010101" pitchFamily="2" charset="-122"/>
            </a:endParaRPr>
          </a:p>
          <a:p>
            <a:r>
              <a:rPr lang="zh-CN" altLang="zh-CN" dirty="0">
                <a:latin typeface="宋体" panose="02010600030101010101" pitchFamily="2" charset="-122"/>
                <a:ea typeface="宋体" panose="02010600030101010101" pitchFamily="2" charset="-122"/>
              </a:rPr>
              <a:t>（一）研发费用计入当期损益未形成无形资产的，允许再按其当年研发费用实际发生额的</a:t>
            </a:r>
            <a:r>
              <a:rPr lang="en-US" altLang="zh-CN" dirty="0">
                <a:latin typeface="宋体" panose="02010600030101010101" pitchFamily="2" charset="-122"/>
                <a:ea typeface="宋体" panose="02010600030101010101" pitchFamily="2" charset="-122"/>
              </a:rPr>
              <a:t>50%</a:t>
            </a:r>
            <a:r>
              <a:rPr lang="zh-CN" altLang="zh-CN" dirty="0">
                <a:latin typeface="宋体" panose="02010600030101010101" pitchFamily="2" charset="-122"/>
                <a:ea typeface="宋体" panose="02010600030101010101" pitchFamily="2" charset="-122"/>
              </a:rPr>
              <a:t>，直接抵扣当年的应纳税所得额。</a:t>
            </a:r>
          </a:p>
          <a:p>
            <a:r>
              <a:rPr lang="zh-CN" altLang="zh-CN" dirty="0">
                <a:latin typeface="宋体" panose="02010600030101010101" pitchFamily="2" charset="-122"/>
                <a:ea typeface="宋体" panose="02010600030101010101" pitchFamily="2" charset="-122"/>
              </a:rPr>
              <a:t>（二）研发费用形成无形资产的，按照该无形资产成本的</a:t>
            </a:r>
            <a:r>
              <a:rPr lang="en-US" altLang="zh-CN" dirty="0">
                <a:latin typeface="宋体" panose="02010600030101010101" pitchFamily="2" charset="-122"/>
                <a:ea typeface="宋体" panose="02010600030101010101" pitchFamily="2" charset="-122"/>
              </a:rPr>
              <a:t>150%</a:t>
            </a:r>
            <a:r>
              <a:rPr lang="zh-CN" altLang="zh-CN" dirty="0">
                <a:latin typeface="宋体" panose="02010600030101010101" pitchFamily="2" charset="-122"/>
                <a:ea typeface="宋体" panose="02010600030101010101" pitchFamily="2" charset="-122"/>
              </a:rPr>
              <a:t>在税前摊销。除法律另有规定外，摊销年限不得低于</a:t>
            </a:r>
            <a:r>
              <a:rPr lang="en-US" altLang="zh-CN" dirty="0">
                <a:latin typeface="宋体" panose="02010600030101010101" pitchFamily="2" charset="-122"/>
                <a:ea typeface="宋体" panose="02010600030101010101" pitchFamily="2" charset="-122"/>
              </a:rPr>
              <a:t>10</a:t>
            </a:r>
            <a:r>
              <a:rPr lang="zh-CN" altLang="zh-CN" dirty="0">
                <a:latin typeface="宋体" panose="02010600030101010101" pitchFamily="2" charset="-122"/>
                <a:ea typeface="宋体" panose="02010600030101010101" pitchFamily="2" charset="-122"/>
              </a:rPr>
              <a:t>年</a:t>
            </a:r>
            <a:r>
              <a:rPr lang="zh-CN" altLang="zh-CN" dirty="0" smtClean="0">
                <a:latin typeface="宋体" panose="02010600030101010101" pitchFamily="2" charset="-122"/>
                <a:ea typeface="宋体" panose="02010600030101010101" pitchFamily="2" charset="-122"/>
              </a:rPr>
              <a:t>。</a:t>
            </a: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（三）</a:t>
            </a:r>
            <a:r>
              <a:rPr lang="zh-CN" altLang="en-US" dirty="0" smtClean="0">
                <a:solidFill>
                  <a:srgbClr val="FF0000"/>
                </a:solidFill>
                <a:latin typeface="宋体" panose="02010600030101010101" pitchFamily="2" charset="-122"/>
                <a:ea typeface="宋体" panose="02010600030101010101" pitchFamily="2" charset="-122"/>
              </a:rPr>
              <a:t>科技型中小企业</a:t>
            </a:r>
            <a:r>
              <a:rPr lang="zh-CN" altLang="en-US" dirty="0" smtClean="0">
                <a:latin typeface="宋体" panose="02010600030101010101" pitchFamily="2" charset="-122"/>
                <a:ea typeface="宋体" panose="02010600030101010101" pitchFamily="2" charset="-122"/>
              </a:rPr>
              <a:t>：未</a:t>
            </a:r>
            <a:r>
              <a:rPr lang="zh-CN" altLang="en-US" dirty="0">
                <a:latin typeface="宋体" panose="02010600030101010101" pitchFamily="2" charset="-122"/>
                <a:ea typeface="宋体" panose="02010600030101010101" pitchFamily="2" charset="-122"/>
              </a:rPr>
              <a:t>形成无形资产计入当期损益的，在按规定据实扣除的基础上，在</a:t>
            </a:r>
            <a:r>
              <a:rPr lang="en-US" altLang="zh-CN" dirty="0">
                <a:latin typeface="宋体" panose="02010600030101010101" pitchFamily="2" charset="-122"/>
                <a:ea typeface="宋体" panose="02010600030101010101" pitchFamily="2" charset="-122"/>
              </a:rPr>
              <a:t>2017</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日至</a:t>
            </a:r>
            <a:r>
              <a:rPr lang="en-US" altLang="zh-CN" dirty="0">
                <a:latin typeface="宋体" panose="02010600030101010101" pitchFamily="2" charset="-122"/>
                <a:ea typeface="宋体" panose="02010600030101010101" pitchFamily="2" charset="-122"/>
              </a:rPr>
              <a:t>2019</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31</a:t>
            </a:r>
            <a:r>
              <a:rPr lang="zh-CN" altLang="en-US" dirty="0">
                <a:latin typeface="宋体" panose="02010600030101010101" pitchFamily="2" charset="-122"/>
                <a:ea typeface="宋体" panose="02010600030101010101" pitchFamily="2" charset="-122"/>
              </a:rPr>
              <a:t>日期间，再按照实际发生额的</a:t>
            </a:r>
            <a:r>
              <a:rPr lang="en-US" altLang="zh-CN" dirty="0">
                <a:latin typeface="宋体" panose="02010600030101010101" pitchFamily="2" charset="-122"/>
                <a:ea typeface="宋体" panose="02010600030101010101" pitchFamily="2" charset="-122"/>
              </a:rPr>
              <a:t>75%</a:t>
            </a:r>
            <a:r>
              <a:rPr lang="zh-CN" altLang="en-US" dirty="0">
                <a:latin typeface="宋体" panose="02010600030101010101" pitchFamily="2" charset="-122"/>
                <a:ea typeface="宋体" panose="02010600030101010101" pitchFamily="2" charset="-122"/>
              </a:rPr>
              <a:t>在税前加计扣除；形成无形资产的，在上述期间按照无形资产成本的</a:t>
            </a:r>
            <a:r>
              <a:rPr lang="en-US" altLang="zh-CN" dirty="0">
                <a:latin typeface="宋体" panose="02010600030101010101" pitchFamily="2" charset="-122"/>
                <a:ea typeface="宋体" panose="02010600030101010101" pitchFamily="2" charset="-122"/>
              </a:rPr>
              <a:t>175%</a:t>
            </a:r>
            <a:r>
              <a:rPr lang="zh-CN" altLang="en-US" dirty="0">
                <a:latin typeface="宋体" panose="02010600030101010101" pitchFamily="2" charset="-122"/>
                <a:ea typeface="宋体" panose="02010600030101010101" pitchFamily="2" charset="-122"/>
              </a:rPr>
              <a:t>在税前摊销。</a:t>
            </a:r>
          </a:p>
        </p:txBody>
      </p:sp>
    </p:spTree>
    <p:extLst>
      <p:ext uri="{BB962C8B-B14F-4D97-AF65-F5344CB8AC3E}">
        <p14:creationId xmlns:p14="http://schemas.microsoft.com/office/powerpoint/2010/main" val="1589062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251520" y="1076325"/>
            <a:ext cx="8892480" cy="5248275"/>
          </a:xfrm>
        </p:spPr>
        <p:txBody>
          <a:bodyPr/>
          <a:lstStyle/>
          <a:p>
            <a:pPr marL="0" indent="0">
              <a:buNone/>
            </a:pPr>
            <a:r>
              <a:rPr lang="zh-CN" altLang="en-US" sz="3200" dirty="0">
                <a:latin typeface="宋体" panose="02010600030101010101" pitchFamily="2" charset="-122"/>
                <a:ea typeface="宋体" panose="02010600030101010101" pitchFamily="2" charset="-122"/>
              </a:rPr>
              <a:t>科技型</a:t>
            </a:r>
            <a:r>
              <a:rPr lang="zh-CN" altLang="en-US" sz="3200" dirty="0" smtClean="0">
                <a:latin typeface="宋体" panose="02010600030101010101" pitchFamily="2" charset="-122"/>
                <a:ea typeface="宋体" panose="02010600030101010101" pitchFamily="2" charset="-122"/>
              </a:rPr>
              <a:t>中小企业</a:t>
            </a:r>
            <a:endParaRPr lang="en-US" altLang="zh-CN" sz="3200" dirty="0" smtClean="0">
              <a:latin typeface="宋体" panose="02010600030101010101" pitchFamily="2" charset="-122"/>
              <a:ea typeface="宋体" panose="02010600030101010101" pitchFamily="2" charset="-122"/>
            </a:endParaRPr>
          </a:p>
          <a:p>
            <a:r>
              <a:rPr lang="zh-CN" altLang="en-US" dirty="0" smtClean="0">
                <a:solidFill>
                  <a:srgbClr val="FF0000"/>
                </a:solidFill>
                <a:latin typeface="宋体" panose="02010600030101010101" pitchFamily="2" charset="-122"/>
                <a:ea typeface="宋体" panose="02010600030101010101" pitchFamily="2" charset="-122"/>
              </a:rPr>
              <a:t>同时</a:t>
            </a:r>
            <a:r>
              <a:rPr lang="zh-CN" altLang="en-US" dirty="0">
                <a:solidFill>
                  <a:srgbClr val="FF0000"/>
                </a:solidFill>
                <a:latin typeface="宋体" panose="02010600030101010101" pitchFamily="2" charset="-122"/>
                <a:ea typeface="宋体" panose="02010600030101010101" pitchFamily="2" charset="-122"/>
              </a:rPr>
              <a:t>满足</a:t>
            </a:r>
            <a:r>
              <a:rPr lang="zh-CN" altLang="en-US" dirty="0">
                <a:latin typeface="宋体" panose="02010600030101010101" pitchFamily="2" charset="-122"/>
                <a:ea typeface="宋体" panose="02010600030101010101" pitchFamily="2" charset="-122"/>
              </a:rPr>
              <a:t>以下条件：</a:t>
            </a:r>
          </a:p>
          <a:p>
            <a:r>
              <a:rPr lang="zh-CN" altLang="en-US" sz="2400" dirty="0" smtClean="0">
                <a:solidFill>
                  <a:srgbClr val="003366"/>
                </a:solidFill>
                <a:latin typeface="宋体" panose="02010600030101010101" pitchFamily="2" charset="-122"/>
                <a:ea typeface="宋体" panose="02010600030101010101" pitchFamily="2" charset="-122"/>
              </a:rPr>
              <a:t>（一）</a:t>
            </a:r>
            <a:r>
              <a:rPr lang="zh-CN" altLang="en-US" sz="2400" dirty="0" smtClean="0">
                <a:latin typeface="宋体" panose="02010600030101010101" pitchFamily="2" charset="-122"/>
                <a:ea typeface="宋体" panose="02010600030101010101" pitchFamily="2" charset="-122"/>
              </a:rPr>
              <a:t>在</a:t>
            </a:r>
            <a:r>
              <a:rPr lang="zh-CN" altLang="en-US" sz="2400" dirty="0">
                <a:latin typeface="宋体" panose="02010600030101010101" pitchFamily="2" charset="-122"/>
                <a:ea typeface="宋体" panose="02010600030101010101" pitchFamily="2" charset="-122"/>
              </a:rPr>
              <a:t>中国境内（不包括港、澳、台地区）注册的居民企业。</a:t>
            </a:r>
            <a:br>
              <a:rPr lang="zh-CN" altLang="en-US" sz="2400" dirty="0">
                <a:latin typeface="宋体" panose="02010600030101010101" pitchFamily="2" charset="-122"/>
                <a:ea typeface="宋体" panose="02010600030101010101" pitchFamily="2" charset="-122"/>
              </a:rPr>
            </a:br>
            <a:r>
              <a:rPr lang="zh-CN" altLang="en-US" sz="2400" dirty="0">
                <a:latin typeface="宋体" panose="02010600030101010101" pitchFamily="2" charset="-122"/>
                <a:ea typeface="宋体" panose="02010600030101010101" pitchFamily="2" charset="-122"/>
              </a:rPr>
              <a:t>（二）职工总数不超过</a:t>
            </a:r>
            <a:r>
              <a:rPr lang="en-US" altLang="zh-CN" sz="2400" dirty="0">
                <a:latin typeface="宋体" panose="02010600030101010101" pitchFamily="2" charset="-122"/>
                <a:ea typeface="宋体" panose="02010600030101010101" pitchFamily="2" charset="-122"/>
              </a:rPr>
              <a:t>500</a:t>
            </a:r>
            <a:r>
              <a:rPr lang="zh-CN" altLang="en-US" sz="2400" dirty="0">
                <a:latin typeface="宋体" panose="02010600030101010101" pitchFamily="2" charset="-122"/>
                <a:ea typeface="宋体" panose="02010600030101010101" pitchFamily="2" charset="-122"/>
              </a:rPr>
              <a:t>人、年销售收入不超过</a:t>
            </a: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亿元、资产总额不超过</a:t>
            </a: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亿元。</a:t>
            </a:r>
            <a:br>
              <a:rPr lang="zh-CN" altLang="en-US" sz="2400" dirty="0">
                <a:latin typeface="宋体" panose="02010600030101010101" pitchFamily="2" charset="-122"/>
                <a:ea typeface="宋体" panose="02010600030101010101" pitchFamily="2" charset="-122"/>
              </a:rPr>
            </a:br>
            <a:r>
              <a:rPr lang="zh-CN" altLang="en-US" sz="2400" dirty="0">
                <a:latin typeface="宋体" panose="02010600030101010101" pitchFamily="2" charset="-122"/>
                <a:ea typeface="宋体" panose="02010600030101010101" pitchFamily="2" charset="-122"/>
              </a:rPr>
              <a:t>（三）企业提供的产品和服务不属于国家规定的禁止、限制和淘汰类。</a:t>
            </a:r>
            <a:br>
              <a:rPr lang="zh-CN" altLang="en-US" sz="2400" dirty="0">
                <a:latin typeface="宋体" panose="02010600030101010101" pitchFamily="2" charset="-122"/>
                <a:ea typeface="宋体" panose="02010600030101010101" pitchFamily="2" charset="-122"/>
              </a:rPr>
            </a:br>
            <a:r>
              <a:rPr lang="zh-CN" altLang="en-US" sz="2400" dirty="0">
                <a:latin typeface="宋体" panose="02010600030101010101" pitchFamily="2" charset="-122"/>
                <a:ea typeface="宋体" panose="02010600030101010101" pitchFamily="2" charset="-122"/>
              </a:rPr>
              <a:t>（四）企业在填报上一年及当年内未发生重大安全、重大质量事故和严重环境违法、科研严重失信行为，且企业未列入经营异常名录和严重违法失信企业名单。</a:t>
            </a:r>
            <a:br>
              <a:rPr lang="zh-CN" altLang="en-US" sz="2400" dirty="0">
                <a:latin typeface="宋体" panose="02010600030101010101" pitchFamily="2" charset="-122"/>
                <a:ea typeface="宋体" panose="02010600030101010101" pitchFamily="2" charset="-122"/>
              </a:rPr>
            </a:br>
            <a:r>
              <a:rPr lang="zh-CN" altLang="en-US" sz="2400" dirty="0">
                <a:latin typeface="宋体" panose="02010600030101010101" pitchFamily="2" charset="-122"/>
                <a:ea typeface="宋体" panose="02010600030101010101" pitchFamily="2" charset="-122"/>
              </a:rPr>
              <a:t>（五）企业根据科技型中小企业评价指标</a:t>
            </a:r>
            <a:r>
              <a:rPr lang="zh-CN" altLang="en-US" sz="2400" dirty="0" smtClean="0">
                <a:latin typeface="宋体" panose="02010600030101010101" pitchFamily="2" charset="-122"/>
                <a:ea typeface="宋体" panose="02010600030101010101" pitchFamily="2" charset="-122"/>
              </a:rPr>
              <a:t>（包括</a:t>
            </a:r>
            <a:r>
              <a:rPr lang="zh-CN" altLang="en-US" sz="2400" dirty="0">
                <a:latin typeface="宋体" panose="02010600030101010101" pitchFamily="2" charset="-122"/>
                <a:ea typeface="宋体" panose="02010600030101010101" pitchFamily="2" charset="-122"/>
              </a:rPr>
              <a:t>科技人员、研发投入、科技成果三类）进行综合评价所得分值不低于</a:t>
            </a:r>
            <a:r>
              <a:rPr lang="en-US" altLang="zh-CN" sz="2400" dirty="0">
                <a:latin typeface="宋体" panose="02010600030101010101" pitchFamily="2" charset="-122"/>
                <a:ea typeface="宋体" panose="02010600030101010101" pitchFamily="2" charset="-122"/>
              </a:rPr>
              <a:t>60</a:t>
            </a:r>
            <a:r>
              <a:rPr lang="zh-CN" altLang="en-US" sz="2400" dirty="0">
                <a:latin typeface="宋体" panose="02010600030101010101" pitchFamily="2" charset="-122"/>
                <a:ea typeface="宋体" panose="02010600030101010101" pitchFamily="2" charset="-122"/>
              </a:rPr>
              <a:t>分，且科技人员指标得分不得为</a:t>
            </a:r>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分。</a:t>
            </a:r>
          </a:p>
        </p:txBody>
      </p:sp>
    </p:spTree>
    <p:extLst>
      <p:ext uri="{BB962C8B-B14F-4D97-AF65-F5344CB8AC3E}">
        <p14:creationId xmlns:p14="http://schemas.microsoft.com/office/powerpoint/2010/main" val="3259166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435280" cy="5248275"/>
          </a:xfrm>
        </p:spPr>
        <p:txBody>
          <a:bodyPr/>
          <a:lstStyle/>
          <a:p>
            <a:pPr marL="0" indent="0">
              <a:buNone/>
            </a:pPr>
            <a:r>
              <a:rPr lang="zh-CN" altLang="en-US" sz="3200" dirty="0">
                <a:latin typeface="宋体" panose="02010600030101010101" pitchFamily="2" charset="-122"/>
                <a:ea typeface="宋体" panose="02010600030101010101" pitchFamily="2" charset="-122"/>
              </a:rPr>
              <a:t>科技型</a:t>
            </a:r>
            <a:r>
              <a:rPr lang="zh-CN" altLang="en-US" sz="3200" dirty="0" smtClean="0">
                <a:latin typeface="宋体" panose="02010600030101010101" pitchFamily="2" charset="-122"/>
                <a:ea typeface="宋体" panose="02010600030101010101" pitchFamily="2" charset="-122"/>
              </a:rPr>
              <a:t>中小企业</a:t>
            </a:r>
            <a:endParaRPr lang="en-US" altLang="zh-CN" sz="3200" dirty="0" smtClean="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符合第（一）～（四）项</a:t>
            </a:r>
            <a:r>
              <a:rPr lang="zh-CN" altLang="en-US" dirty="0" smtClean="0">
                <a:latin typeface="宋体" panose="02010600030101010101" pitchFamily="2" charset="-122"/>
                <a:ea typeface="宋体" panose="02010600030101010101" pitchFamily="2" charset="-122"/>
              </a:rPr>
              <a:t>条件：</a:t>
            </a:r>
            <a:endParaRPr lang="en-US" altLang="zh-CN" dirty="0" smtClean="0">
              <a:latin typeface="宋体" panose="02010600030101010101" pitchFamily="2" charset="-122"/>
              <a:ea typeface="宋体" panose="02010600030101010101" pitchFamily="2" charset="-122"/>
            </a:endParaRPr>
          </a:p>
          <a:p>
            <a:r>
              <a:rPr lang="zh-CN" altLang="en-US" sz="2000" dirty="0" smtClean="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一）在中国境内（不包括港、澳、台地区）注册的居民企业。</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（二）职工总数不超过</a:t>
            </a:r>
            <a:r>
              <a:rPr lang="en-US" altLang="zh-CN" sz="2000" dirty="0">
                <a:latin typeface="宋体" panose="02010600030101010101" pitchFamily="2" charset="-122"/>
                <a:ea typeface="宋体" panose="02010600030101010101" pitchFamily="2" charset="-122"/>
              </a:rPr>
              <a:t>500</a:t>
            </a:r>
            <a:r>
              <a:rPr lang="zh-CN" altLang="en-US" sz="2000" dirty="0">
                <a:latin typeface="宋体" panose="02010600030101010101" pitchFamily="2" charset="-122"/>
                <a:ea typeface="宋体" panose="02010600030101010101" pitchFamily="2" charset="-122"/>
              </a:rPr>
              <a:t>人、年销售收入不超过</a:t>
            </a:r>
            <a:r>
              <a:rPr lang="en-US" altLang="zh-CN" sz="2000" dirty="0">
                <a:latin typeface="宋体" panose="02010600030101010101" pitchFamily="2" charset="-122"/>
                <a:ea typeface="宋体" panose="02010600030101010101" pitchFamily="2" charset="-122"/>
              </a:rPr>
              <a:t>2</a:t>
            </a:r>
            <a:r>
              <a:rPr lang="zh-CN" altLang="en-US" sz="2000" dirty="0">
                <a:latin typeface="宋体" panose="02010600030101010101" pitchFamily="2" charset="-122"/>
                <a:ea typeface="宋体" panose="02010600030101010101" pitchFamily="2" charset="-122"/>
              </a:rPr>
              <a:t>亿元、资产总额不超过</a:t>
            </a:r>
            <a:r>
              <a:rPr lang="en-US" altLang="zh-CN" sz="2000" dirty="0">
                <a:latin typeface="宋体" panose="02010600030101010101" pitchFamily="2" charset="-122"/>
                <a:ea typeface="宋体" panose="02010600030101010101" pitchFamily="2" charset="-122"/>
              </a:rPr>
              <a:t>2</a:t>
            </a:r>
            <a:r>
              <a:rPr lang="zh-CN" altLang="en-US" sz="2000" dirty="0">
                <a:latin typeface="宋体" panose="02010600030101010101" pitchFamily="2" charset="-122"/>
                <a:ea typeface="宋体" panose="02010600030101010101" pitchFamily="2" charset="-122"/>
              </a:rPr>
              <a:t>亿元。</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（三）企业提供的产品和服务不属于国家规定的禁止、限制和淘汰类。</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（四）企业在填报上一年及当年内未发生重大安全、重大质量事故和严重环境违法、科研严重失信行为，且企业未列入经营异常名录和严重违法失信企业名单</a:t>
            </a:r>
            <a:r>
              <a:rPr lang="zh-CN" altLang="en-US" sz="2000" dirty="0" smtClean="0">
                <a:latin typeface="宋体" panose="02010600030101010101" pitchFamily="2" charset="-122"/>
                <a:ea typeface="宋体" panose="02010600030101010101" pitchFamily="2" charset="-122"/>
              </a:rPr>
              <a:t>。</a:t>
            </a:r>
            <a:endParaRPr lang="en-US" altLang="zh-CN" sz="2000"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且符合</a:t>
            </a:r>
            <a:r>
              <a:rPr lang="zh-CN" altLang="en-US" dirty="0">
                <a:latin typeface="宋体" panose="02010600030101010101" pitchFamily="2" charset="-122"/>
                <a:ea typeface="宋体" panose="02010600030101010101" pitchFamily="2" charset="-122"/>
              </a:rPr>
              <a:t>下列条件中</a:t>
            </a:r>
            <a:r>
              <a:rPr lang="zh-CN" altLang="en-US" dirty="0">
                <a:solidFill>
                  <a:srgbClr val="FF0000"/>
                </a:solidFill>
                <a:latin typeface="宋体" panose="02010600030101010101" pitchFamily="2" charset="-122"/>
                <a:ea typeface="宋体" panose="02010600030101010101" pitchFamily="2" charset="-122"/>
              </a:rPr>
              <a:t>任意一</a:t>
            </a:r>
            <a:r>
              <a:rPr lang="zh-CN" altLang="en-US" dirty="0" smtClean="0">
                <a:solidFill>
                  <a:srgbClr val="FF0000"/>
                </a:solidFill>
                <a:latin typeface="宋体" panose="02010600030101010101" pitchFamily="2" charset="-122"/>
                <a:ea typeface="宋体" panose="02010600030101010101" pitchFamily="2" charset="-122"/>
              </a:rPr>
              <a:t>项</a:t>
            </a:r>
            <a:r>
              <a:rPr lang="zh-CN" altLang="en-US" dirty="0" smtClean="0">
                <a:latin typeface="宋体" panose="02010600030101010101" pitchFamily="2" charset="-122"/>
                <a:ea typeface="宋体" panose="02010600030101010101" pitchFamily="2" charset="-122"/>
              </a:rPr>
              <a:t>：</a:t>
            </a:r>
            <a:endParaRPr lang="zh-CN" altLang="en-US"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（一）企业拥有有效期内高新技术企业资格证书；</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（二）企业近五年内获得过国家级科技奖励，并在获奖单位中排在前三名；</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（三）企业拥有经认定的省部级以上研发机构；</a:t>
            </a:r>
            <a:br>
              <a:rPr lang="zh-CN" altLang="en-US" sz="2000" dirty="0">
                <a:latin typeface="宋体" panose="02010600030101010101" pitchFamily="2" charset="-122"/>
                <a:ea typeface="宋体" panose="02010600030101010101" pitchFamily="2" charset="-122"/>
              </a:rPr>
            </a:br>
            <a:r>
              <a:rPr lang="zh-CN" altLang="en-US" sz="2000" dirty="0">
                <a:latin typeface="宋体" panose="02010600030101010101" pitchFamily="2" charset="-122"/>
                <a:ea typeface="宋体" panose="02010600030101010101" pitchFamily="2" charset="-122"/>
              </a:rPr>
              <a:t>（四）企业近五年内主导制定过国际标准、国家标准或行业标准</a:t>
            </a:r>
          </a:p>
        </p:txBody>
      </p:sp>
    </p:spTree>
    <p:extLst>
      <p:ext uri="{BB962C8B-B14F-4D97-AF65-F5344CB8AC3E}">
        <p14:creationId xmlns:p14="http://schemas.microsoft.com/office/powerpoint/2010/main" val="11648539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435280" cy="5248275"/>
          </a:xfrm>
        </p:spPr>
        <p:txBody>
          <a:bodyPr/>
          <a:lstStyle/>
          <a:p>
            <a:pPr marL="0" indent="0">
              <a:buNone/>
            </a:pPr>
            <a:r>
              <a:rPr lang="zh-CN" altLang="en-US" sz="3200" dirty="0">
                <a:latin typeface="宋体" panose="02010600030101010101" pitchFamily="2" charset="-122"/>
                <a:ea typeface="宋体" panose="02010600030101010101" pitchFamily="2" charset="-122"/>
              </a:rPr>
              <a:t>科技型</a:t>
            </a:r>
            <a:r>
              <a:rPr lang="zh-CN" altLang="en-US" sz="3200" dirty="0" smtClean="0">
                <a:latin typeface="宋体" panose="02010600030101010101" pitchFamily="2" charset="-122"/>
                <a:ea typeface="宋体" panose="02010600030101010101" pitchFamily="2" charset="-122"/>
              </a:rPr>
              <a:t>中小企业</a:t>
            </a:r>
          </a:p>
          <a:p>
            <a:r>
              <a:rPr lang="zh-CN" altLang="en-US" sz="2000" dirty="0" smtClean="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一）科技型中小企业开展研发活动实际发生的研发费用，在</a:t>
            </a:r>
            <a:r>
              <a:rPr lang="en-US" altLang="zh-CN" sz="2000" dirty="0">
                <a:latin typeface="宋体" panose="02010600030101010101" pitchFamily="2" charset="-122"/>
                <a:ea typeface="宋体" panose="02010600030101010101" pitchFamily="2" charset="-122"/>
              </a:rPr>
              <a:t>2019</a:t>
            </a:r>
            <a:r>
              <a:rPr lang="zh-CN" altLang="en-US" sz="2000" dirty="0">
                <a:latin typeface="宋体" panose="02010600030101010101" pitchFamily="2" charset="-122"/>
                <a:ea typeface="宋体" panose="02010600030101010101" pitchFamily="2" charset="-122"/>
              </a:rPr>
              <a:t>年</a:t>
            </a:r>
            <a:r>
              <a:rPr lang="en-US" altLang="zh-CN" sz="2000" dirty="0">
                <a:latin typeface="宋体" panose="02010600030101010101" pitchFamily="2" charset="-122"/>
                <a:ea typeface="宋体" panose="02010600030101010101" pitchFamily="2" charset="-122"/>
              </a:rPr>
              <a:t>12</a:t>
            </a:r>
            <a:r>
              <a:rPr lang="zh-CN" altLang="en-US" sz="2000" dirty="0">
                <a:latin typeface="宋体" panose="02010600030101010101" pitchFamily="2" charset="-122"/>
                <a:ea typeface="宋体" panose="02010600030101010101" pitchFamily="2" charset="-122"/>
              </a:rPr>
              <a:t>月</a:t>
            </a:r>
            <a:r>
              <a:rPr lang="en-US" altLang="zh-CN" sz="2000" dirty="0">
                <a:latin typeface="宋体" panose="02010600030101010101" pitchFamily="2" charset="-122"/>
                <a:ea typeface="宋体" panose="02010600030101010101" pitchFamily="2" charset="-122"/>
              </a:rPr>
              <a:t>31</a:t>
            </a:r>
            <a:r>
              <a:rPr lang="zh-CN" altLang="en-US" sz="2000" dirty="0">
                <a:latin typeface="宋体" panose="02010600030101010101" pitchFamily="2" charset="-122"/>
                <a:ea typeface="宋体" panose="02010600030101010101" pitchFamily="2" charset="-122"/>
              </a:rPr>
              <a:t>日以前形成的无形资产，在</a:t>
            </a:r>
            <a:r>
              <a:rPr lang="en-US" altLang="zh-CN" sz="2000" dirty="0">
                <a:latin typeface="宋体" panose="02010600030101010101" pitchFamily="2" charset="-122"/>
                <a:ea typeface="宋体" panose="02010600030101010101" pitchFamily="2" charset="-122"/>
              </a:rPr>
              <a:t>2017</a:t>
            </a:r>
            <a:r>
              <a:rPr lang="zh-CN" altLang="en-US" sz="2000" dirty="0">
                <a:latin typeface="宋体" panose="02010600030101010101" pitchFamily="2" charset="-122"/>
                <a:ea typeface="宋体" panose="02010600030101010101" pitchFamily="2" charset="-122"/>
              </a:rPr>
              <a:t>年</a:t>
            </a:r>
            <a:r>
              <a:rPr lang="en-US" altLang="zh-CN" sz="2000" dirty="0">
                <a:latin typeface="宋体" panose="02010600030101010101" pitchFamily="2" charset="-122"/>
                <a:ea typeface="宋体" panose="02010600030101010101" pitchFamily="2" charset="-122"/>
              </a:rPr>
              <a:t>1</a:t>
            </a:r>
            <a:r>
              <a:rPr lang="zh-CN" altLang="en-US" sz="2000" dirty="0">
                <a:latin typeface="宋体" panose="02010600030101010101" pitchFamily="2" charset="-122"/>
                <a:ea typeface="宋体" panose="02010600030101010101" pitchFamily="2" charset="-122"/>
              </a:rPr>
              <a:t>月</a:t>
            </a:r>
            <a:r>
              <a:rPr lang="en-US" altLang="zh-CN" sz="2000" dirty="0">
                <a:latin typeface="宋体" panose="02010600030101010101" pitchFamily="2" charset="-122"/>
                <a:ea typeface="宋体" panose="02010600030101010101" pitchFamily="2" charset="-122"/>
              </a:rPr>
              <a:t>1</a:t>
            </a:r>
            <a:r>
              <a:rPr lang="zh-CN" altLang="en-US" sz="2000" dirty="0">
                <a:latin typeface="宋体" panose="02010600030101010101" pitchFamily="2" charset="-122"/>
                <a:ea typeface="宋体" panose="02010600030101010101" pitchFamily="2" charset="-122"/>
              </a:rPr>
              <a:t>日至</a:t>
            </a:r>
            <a:r>
              <a:rPr lang="en-US" altLang="zh-CN" sz="2000" dirty="0">
                <a:latin typeface="宋体" panose="02010600030101010101" pitchFamily="2" charset="-122"/>
                <a:ea typeface="宋体" panose="02010600030101010101" pitchFamily="2" charset="-122"/>
              </a:rPr>
              <a:t>2019</a:t>
            </a:r>
            <a:r>
              <a:rPr lang="zh-CN" altLang="en-US" sz="2000" dirty="0">
                <a:latin typeface="宋体" panose="02010600030101010101" pitchFamily="2" charset="-122"/>
                <a:ea typeface="宋体" panose="02010600030101010101" pitchFamily="2" charset="-122"/>
              </a:rPr>
              <a:t>年</a:t>
            </a:r>
            <a:r>
              <a:rPr lang="en-US" altLang="zh-CN" sz="2000" dirty="0">
                <a:latin typeface="宋体" panose="02010600030101010101" pitchFamily="2" charset="-122"/>
                <a:ea typeface="宋体" panose="02010600030101010101" pitchFamily="2" charset="-122"/>
              </a:rPr>
              <a:t>12</a:t>
            </a:r>
            <a:r>
              <a:rPr lang="zh-CN" altLang="en-US" sz="2000" dirty="0">
                <a:latin typeface="宋体" panose="02010600030101010101" pitchFamily="2" charset="-122"/>
                <a:ea typeface="宋体" panose="02010600030101010101" pitchFamily="2" charset="-122"/>
              </a:rPr>
              <a:t>月</a:t>
            </a:r>
            <a:r>
              <a:rPr lang="en-US" altLang="zh-CN" sz="2000" dirty="0">
                <a:latin typeface="宋体" panose="02010600030101010101" pitchFamily="2" charset="-122"/>
                <a:ea typeface="宋体" panose="02010600030101010101" pitchFamily="2" charset="-122"/>
              </a:rPr>
              <a:t>31</a:t>
            </a:r>
            <a:r>
              <a:rPr lang="zh-CN" altLang="en-US" sz="2000" dirty="0">
                <a:latin typeface="宋体" panose="02010600030101010101" pitchFamily="2" charset="-122"/>
                <a:ea typeface="宋体" panose="02010600030101010101" pitchFamily="2" charset="-122"/>
              </a:rPr>
              <a:t>日期间发生的摊销费用，可</a:t>
            </a:r>
            <a:r>
              <a:rPr lang="zh-CN" altLang="en-US" sz="2000" dirty="0" smtClean="0">
                <a:latin typeface="宋体" panose="02010600030101010101" pitchFamily="2" charset="-122"/>
                <a:ea typeface="宋体" panose="02010600030101010101" pitchFamily="2" charset="-122"/>
              </a:rPr>
              <a:t>适用优惠</a:t>
            </a:r>
            <a:r>
              <a:rPr lang="zh-CN" altLang="en-US" sz="2000" dirty="0">
                <a:latin typeface="宋体" panose="02010600030101010101" pitchFamily="2" charset="-122"/>
                <a:ea typeface="宋体" panose="02010600030101010101" pitchFamily="2" charset="-122"/>
              </a:rPr>
              <a:t>政策</a:t>
            </a:r>
            <a:r>
              <a:rPr lang="zh-CN" altLang="en-US" sz="2000" dirty="0" smtClean="0">
                <a:latin typeface="宋体" panose="02010600030101010101" pitchFamily="2" charset="-122"/>
                <a:ea typeface="宋体" panose="02010600030101010101" pitchFamily="2" charset="-122"/>
              </a:rPr>
              <a:t>。</a:t>
            </a:r>
            <a:endParaRPr lang="en-US" altLang="zh-CN" sz="2000" dirty="0" smtClean="0">
              <a:latin typeface="宋体" panose="02010600030101010101" pitchFamily="2" charset="-122"/>
              <a:ea typeface="宋体" panose="02010600030101010101" pitchFamily="2" charset="-122"/>
            </a:endParaRPr>
          </a:p>
          <a:p>
            <a:r>
              <a:rPr lang="zh-CN" altLang="en-US" sz="2000" dirty="0" smtClean="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二）企业在汇算清缴期内</a:t>
            </a:r>
            <a:r>
              <a:rPr lang="zh-CN" altLang="en-US" sz="2000" dirty="0" smtClean="0">
                <a:latin typeface="宋体" panose="02010600030101010101" pitchFamily="2" charset="-122"/>
                <a:ea typeface="宋体" panose="02010600030101010101" pitchFamily="2" charset="-122"/>
              </a:rPr>
              <a:t>按照规定</a:t>
            </a:r>
            <a:r>
              <a:rPr lang="zh-CN" altLang="en-US" sz="2000" dirty="0">
                <a:latin typeface="宋体" panose="02010600030101010101" pitchFamily="2" charset="-122"/>
                <a:ea typeface="宋体" panose="02010600030101010101" pitchFamily="2" charset="-122"/>
              </a:rPr>
              <a:t>取得科技型中小企业登记编号的，其汇算清缴年度可</a:t>
            </a:r>
            <a:r>
              <a:rPr lang="zh-CN" altLang="en-US" sz="2000" dirty="0" smtClean="0">
                <a:latin typeface="宋体" panose="02010600030101010101" pitchFamily="2" charset="-122"/>
                <a:ea typeface="宋体" panose="02010600030101010101" pitchFamily="2" charset="-122"/>
              </a:rPr>
              <a:t>享受优惠</a:t>
            </a:r>
            <a:r>
              <a:rPr lang="zh-CN" altLang="en-US" sz="2000" dirty="0">
                <a:latin typeface="宋体" panose="02010600030101010101" pitchFamily="2" charset="-122"/>
                <a:ea typeface="宋体" panose="02010600030101010101" pitchFamily="2" charset="-122"/>
              </a:rPr>
              <a:t>政策</a:t>
            </a:r>
            <a:r>
              <a:rPr lang="zh-CN" altLang="en-US" sz="2000" dirty="0" smtClean="0">
                <a:latin typeface="宋体" panose="02010600030101010101" pitchFamily="2" charset="-122"/>
                <a:ea typeface="宋体" panose="02010600030101010101" pitchFamily="2" charset="-122"/>
              </a:rPr>
              <a:t>。</a:t>
            </a:r>
            <a:endParaRPr lang="en-US" altLang="zh-CN" sz="2000"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（三）科技型中小企业办理税收优惠备案时，应</a:t>
            </a:r>
            <a:r>
              <a:rPr lang="zh-CN" altLang="en-US" sz="2000" dirty="0" smtClean="0">
                <a:latin typeface="宋体" panose="02010600030101010101" pitchFamily="2" charset="-122"/>
                <a:ea typeface="宋体" panose="02010600030101010101" pitchFamily="2" charset="-122"/>
              </a:rPr>
              <a:t>将、取得</a:t>
            </a:r>
            <a:r>
              <a:rPr lang="zh-CN" altLang="en-US" sz="2000" dirty="0">
                <a:latin typeface="宋体" panose="02010600030101010101" pitchFamily="2" charset="-122"/>
                <a:ea typeface="宋体" panose="02010600030101010101" pitchFamily="2" charset="-122"/>
              </a:rPr>
              <a:t>的相应年度登记编号填入</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企业所得税优惠事项备案表</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具有相关资格的批准文件（证书）及文号（编号）”栏次</a:t>
            </a:r>
            <a:r>
              <a:rPr lang="zh-CN" altLang="en-US" sz="2000" dirty="0" smtClean="0">
                <a:latin typeface="宋体" panose="02010600030101010101" pitchFamily="2" charset="-122"/>
                <a:ea typeface="宋体" panose="02010600030101010101" pitchFamily="2" charset="-122"/>
              </a:rPr>
              <a:t>。</a:t>
            </a:r>
            <a:endParaRPr lang="en-US" altLang="zh-CN" sz="2000" dirty="0" smtClean="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（四</a:t>
            </a:r>
            <a:r>
              <a:rPr lang="zh-CN" altLang="en-US" sz="2000" dirty="0" smtClean="0">
                <a:latin typeface="宋体" panose="02010600030101010101" pitchFamily="2" charset="-122"/>
                <a:ea typeface="宋体" panose="02010600030101010101" pitchFamily="2" charset="-122"/>
              </a:rPr>
              <a:t>）因</a:t>
            </a:r>
            <a:r>
              <a:rPr lang="zh-CN" altLang="en-US" sz="2000" dirty="0">
                <a:latin typeface="宋体" panose="02010600030101010101" pitchFamily="2" charset="-122"/>
                <a:ea typeface="宋体" panose="02010600030101010101" pitchFamily="2" charset="-122"/>
              </a:rPr>
              <a:t>不符合科技型中小企业条件而被科技部门撤销登记编号的企业，相应年度不得</a:t>
            </a:r>
            <a:r>
              <a:rPr lang="zh-CN" altLang="en-US" sz="2000" dirty="0" smtClean="0">
                <a:latin typeface="宋体" panose="02010600030101010101" pitchFamily="2" charset="-122"/>
                <a:ea typeface="宋体" panose="02010600030101010101" pitchFamily="2" charset="-122"/>
              </a:rPr>
              <a:t>享受优惠</a:t>
            </a:r>
            <a:r>
              <a:rPr lang="zh-CN" altLang="en-US" sz="2000" dirty="0">
                <a:latin typeface="宋体" panose="02010600030101010101" pitchFamily="2" charset="-122"/>
                <a:ea typeface="宋体" panose="02010600030101010101" pitchFamily="2" charset="-122"/>
              </a:rPr>
              <a:t>政策，已享受的应补缴相应年度的税款。</a:t>
            </a:r>
            <a:endParaRPr lang="en-US" altLang="zh-CN" sz="2000" dirty="0" smtClean="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8706247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229600" cy="5634038"/>
          </a:xfrm>
        </p:spPr>
        <p:txBody>
          <a:bodyPr/>
          <a:lstStyle/>
          <a:p>
            <a:r>
              <a:rPr lang="zh-CN" altLang="en-US" sz="3200" dirty="0">
                <a:latin typeface="宋体" panose="02010600030101010101" pitchFamily="2" charset="-122"/>
                <a:ea typeface="宋体" panose="02010600030101010101" pitchFamily="2" charset="-122"/>
              </a:rPr>
              <a:t>三</a:t>
            </a:r>
            <a:r>
              <a:rPr lang="zh-CN" altLang="en-US" sz="3200" dirty="0" smtClean="0">
                <a:latin typeface="宋体" panose="02010600030101010101" pitchFamily="2" charset="-122"/>
                <a:ea typeface="宋体" panose="02010600030101010101" pitchFamily="2" charset="-122"/>
              </a:rPr>
              <a:t>、</a:t>
            </a:r>
            <a:r>
              <a:rPr lang="zh-CN" altLang="en-US" sz="3200" dirty="0">
                <a:latin typeface="宋体" panose="02010600030101010101" pitchFamily="2" charset="-122"/>
                <a:ea typeface="宋体" panose="02010600030101010101" pitchFamily="2" charset="-122"/>
              </a:rPr>
              <a:t>可加计扣除的项目</a:t>
            </a:r>
            <a:endParaRPr lang="en-US" altLang="zh-CN" sz="3200" dirty="0">
              <a:latin typeface="宋体" panose="02010600030101010101" pitchFamily="2" charset="-122"/>
              <a:ea typeface="宋体" panose="02010600030101010101" pitchFamily="2" charset="-122"/>
            </a:endParaRPr>
          </a:p>
          <a:p>
            <a:r>
              <a:rPr lang="zh-CN" altLang="en-US" sz="2400" dirty="0" smtClean="0"/>
              <a:t>（一）</a:t>
            </a:r>
            <a:r>
              <a:rPr lang="zh-CN" altLang="zh-CN" sz="2400" dirty="0" smtClean="0"/>
              <a:t>人员</a:t>
            </a:r>
            <a:r>
              <a:rPr lang="zh-CN" altLang="zh-CN" sz="2400" dirty="0"/>
              <a:t>人工费用。</a:t>
            </a:r>
          </a:p>
          <a:p>
            <a:r>
              <a:rPr lang="zh-CN" altLang="zh-CN" sz="2400" dirty="0"/>
              <a:t>指</a:t>
            </a:r>
            <a:r>
              <a:rPr lang="zh-CN" altLang="zh-CN" sz="2400" dirty="0">
                <a:solidFill>
                  <a:srgbClr val="FF0000"/>
                </a:solidFill>
              </a:rPr>
              <a:t>直接</a:t>
            </a:r>
            <a:r>
              <a:rPr lang="zh-CN" altLang="zh-CN" sz="2400" dirty="0"/>
              <a:t>从事研发活动</a:t>
            </a:r>
            <a:r>
              <a:rPr lang="zh-CN" altLang="zh-CN" sz="2400" dirty="0" smtClean="0"/>
              <a:t>人员</a:t>
            </a:r>
            <a:r>
              <a:rPr lang="zh-CN" altLang="en-US" sz="2400" dirty="0" smtClean="0"/>
              <a:t>（</a:t>
            </a:r>
            <a:r>
              <a:rPr lang="zh-CN" altLang="zh-CN" sz="2400" dirty="0"/>
              <a:t>研究人员、技术人员、辅助人员</a:t>
            </a:r>
            <a:r>
              <a:rPr lang="zh-CN" altLang="en-US" sz="2400" dirty="0" smtClean="0"/>
              <a:t>）</a:t>
            </a:r>
            <a:r>
              <a:rPr lang="zh-CN" altLang="zh-CN" sz="2400" dirty="0" smtClean="0"/>
              <a:t>的</a:t>
            </a:r>
            <a:r>
              <a:rPr lang="zh-CN" altLang="zh-CN" sz="2400" dirty="0"/>
              <a:t>工资薪金、基本养老保险费、基本医疗保险费、失业保险费、工伤保险费、生育保险费和住房公积金，以及</a:t>
            </a:r>
            <a:r>
              <a:rPr lang="zh-CN" altLang="zh-CN" sz="2400" dirty="0">
                <a:solidFill>
                  <a:srgbClr val="FF0000"/>
                </a:solidFill>
              </a:rPr>
              <a:t>外聘</a:t>
            </a:r>
            <a:r>
              <a:rPr lang="zh-CN" altLang="zh-CN" sz="2400" dirty="0"/>
              <a:t>研发人员的劳务费</a:t>
            </a:r>
            <a:r>
              <a:rPr lang="zh-CN" altLang="zh-CN" sz="2400" dirty="0" smtClean="0"/>
              <a:t>用。</a:t>
            </a:r>
            <a:endParaRPr lang="en-US" altLang="zh-CN" sz="2400" dirty="0" smtClean="0"/>
          </a:p>
          <a:p>
            <a:r>
              <a:rPr lang="zh-CN" altLang="en-US" sz="2400" dirty="0" smtClean="0"/>
              <a:t>（二）</a:t>
            </a:r>
            <a:r>
              <a:rPr lang="zh-CN" altLang="zh-CN" sz="2400" dirty="0" smtClean="0"/>
              <a:t>直接</a:t>
            </a:r>
            <a:r>
              <a:rPr lang="zh-CN" altLang="zh-CN" sz="2400" dirty="0"/>
              <a:t>投入费用。</a:t>
            </a:r>
          </a:p>
          <a:p>
            <a:r>
              <a:rPr lang="en-US" altLang="zh-CN" sz="2400" dirty="0" smtClean="0"/>
              <a:t>1</a:t>
            </a:r>
            <a:r>
              <a:rPr lang="en-US" altLang="zh-CN" sz="2400" dirty="0"/>
              <a:t>.</a:t>
            </a:r>
            <a:r>
              <a:rPr lang="zh-CN" altLang="zh-CN" sz="2400" dirty="0" smtClean="0"/>
              <a:t>研发</a:t>
            </a:r>
            <a:r>
              <a:rPr lang="zh-CN" altLang="zh-CN" sz="2400" dirty="0"/>
              <a:t>活动直接消耗的材料、燃料和动力费用。</a:t>
            </a:r>
          </a:p>
          <a:p>
            <a:r>
              <a:rPr lang="en-US" altLang="zh-CN" sz="2400" dirty="0" smtClean="0"/>
              <a:t>2</a:t>
            </a:r>
            <a:r>
              <a:rPr lang="en-US" altLang="zh-CN" sz="2400" dirty="0"/>
              <a:t>.</a:t>
            </a:r>
            <a:r>
              <a:rPr lang="zh-CN" altLang="zh-CN" sz="2400" dirty="0" smtClean="0"/>
              <a:t>用于</a:t>
            </a:r>
            <a:r>
              <a:rPr lang="zh-CN" altLang="zh-CN" sz="2400" dirty="0"/>
              <a:t>中间试验和产品试制的模具、工艺装备开发及制造费，不构成固定资产的样品、样机及一般测试手段购置费，试制产品的检验费。</a:t>
            </a:r>
          </a:p>
          <a:p>
            <a:r>
              <a:rPr lang="en-US" altLang="zh-CN" sz="2400" dirty="0" smtClean="0"/>
              <a:t>3</a:t>
            </a:r>
            <a:r>
              <a:rPr lang="en-US" altLang="zh-CN" sz="2400" dirty="0"/>
              <a:t>.</a:t>
            </a:r>
            <a:r>
              <a:rPr lang="zh-CN" altLang="zh-CN" sz="2400" dirty="0" smtClean="0"/>
              <a:t>用于</a:t>
            </a:r>
            <a:r>
              <a:rPr lang="zh-CN" altLang="zh-CN" sz="2400" dirty="0"/>
              <a:t>研发活动的仪器、设备的运行维护、调整、检验、维修等费用，以及通过经营租赁方式租入的用于研发活动的仪器、设备租赁费。</a:t>
            </a:r>
            <a:endParaRPr lang="zh-CN" altLang="zh-CN"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468035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251520" y="1076325"/>
            <a:ext cx="8712968" cy="5312600"/>
          </a:xfrm>
        </p:spPr>
        <p:txBody>
          <a:bodyPr/>
          <a:lstStyle/>
          <a:p>
            <a:r>
              <a:rPr lang="zh-CN" altLang="en-US" sz="2600" dirty="0"/>
              <a:t>（</a:t>
            </a:r>
            <a:r>
              <a:rPr lang="zh-CN" altLang="en-US" sz="2600" dirty="0" smtClean="0"/>
              <a:t>三</a:t>
            </a:r>
            <a:r>
              <a:rPr lang="zh-CN" altLang="en-US" sz="2600" dirty="0"/>
              <a:t>）</a:t>
            </a:r>
            <a:r>
              <a:rPr lang="zh-CN" altLang="zh-CN" sz="2600" dirty="0" smtClean="0"/>
              <a:t>折旧费</a:t>
            </a:r>
            <a:r>
              <a:rPr lang="zh-CN" altLang="zh-CN" sz="2600" dirty="0"/>
              <a:t>用。</a:t>
            </a:r>
          </a:p>
          <a:p>
            <a:r>
              <a:rPr lang="zh-CN" altLang="zh-CN" sz="2600" dirty="0" smtClean="0"/>
              <a:t>用于</a:t>
            </a:r>
            <a:r>
              <a:rPr lang="zh-CN" altLang="zh-CN" sz="2600" dirty="0"/>
              <a:t>研发活动的仪器、设备的折旧费。</a:t>
            </a:r>
          </a:p>
          <a:p>
            <a:r>
              <a:rPr lang="zh-CN" altLang="en-US" sz="2600" dirty="0" smtClean="0"/>
              <a:t>（四）</a:t>
            </a:r>
            <a:r>
              <a:rPr lang="zh-CN" altLang="zh-CN" sz="2600" dirty="0" smtClean="0"/>
              <a:t>无形</a:t>
            </a:r>
            <a:r>
              <a:rPr lang="zh-CN" altLang="zh-CN" sz="2600" dirty="0"/>
              <a:t>资产摊销。</a:t>
            </a:r>
          </a:p>
          <a:p>
            <a:r>
              <a:rPr lang="zh-CN" altLang="zh-CN" sz="2600" dirty="0" smtClean="0"/>
              <a:t>用于</a:t>
            </a:r>
            <a:r>
              <a:rPr lang="zh-CN" altLang="zh-CN" sz="2600" dirty="0"/>
              <a:t>研发活动的软件、专利权、非专利技术（包括许可证、专有技术、设计和计算方法等）的摊销费用</a:t>
            </a:r>
            <a:r>
              <a:rPr lang="zh-CN" altLang="zh-CN" sz="2600" dirty="0" smtClean="0"/>
              <a:t>。</a:t>
            </a:r>
            <a:endParaRPr lang="en-US" altLang="zh-CN" sz="2600" dirty="0" smtClean="0"/>
          </a:p>
          <a:p>
            <a:r>
              <a:rPr lang="zh-CN" altLang="zh-CN" sz="2400" dirty="0"/>
              <a:t>用于研发活动的无形资产，符合税法规定且选择缩短摊销年限的，在享受研发费用税前加计扣除政策时，就税前扣除的摊销部分计算加计</a:t>
            </a:r>
            <a:r>
              <a:rPr lang="zh-CN" altLang="zh-CN" sz="2400" dirty="0" smtClean="0"/>
              <a:t>扣除</a:t>
            </a:r>
            <a:r>
              <a:rPr lang="zh-CN" altLang="en-US" sz="2400" dirty="0"/>
              <a:t>。</a:t>
            </a:r>
            <a:endParaRPr lang="en-US" altLang="zh-CN" sz="2600" dirty="0" smtClean="0"/>
          </a:p>
          <a:p>
            <a:pPr marL="0" indent="0">
              <a:buNone/>
            </a:pPr>
            <a:r>
              <a:rPr lang="zh-CN" altLang="en-US" sz="2400" dirty="0" smtClean="0"/>
              <a:t>（新政策取消了研发人员、设备仪器、无形资产专门用于研发的要求，即与其他非研发活动共用的也可加计扣除。但</a:t>
            </a:r>
            <a:r>
              <a:rPr lang="zh-CN" altLang="zh-CN" sz="2400" dirty="0" smtClean="0"/>
              <a:t>应对</a:t>
            </a:r>
            <a:r>
              <a:rPr lang="zh-CN" altLang="en-US" sz="2400" dirty="0" smtClean="0"/>
              <a:t>共用的</a:t>
            </a:r>
            <a:r>
              <a:rPr lang="zh-CN" altLang="zh-CN" sz="2400" dirty="0" smtClean="0"/>
              <a:t>人员</a:t>
            </a:r>
            <a:r>
              <a:rPr lang="zh-CN" altLang="zh-CN" sz="2400" dirty="0"/>
              <a:t>活动及仪器设备、无形资产使用情况做必要记录，并将其实际发生的相关费用</a:t>
            </a:r>
            <a:r>
              <a:rPr lang="zh-CN" altLang="zh-CN" sz="2400" dirty="0">
                <a:solidFill>
                  <a:srgbClr val="FF0000"/>
                </a:solidFill>
              </a:rPr>
              <a:t>按实际工时占比</a:t>
            </a:r>
            <a:r>
              <a:rPr lang="zh-CN" altLang="zh-CN" sz="2400" dirty="0"/>
              <a:t>等合理方法在研发费用和生产经营费用间</a:t>
            </a:r>
            <a:r>
              <a:rPr lang="zh-CN" altLang="zh-CN" sz="2400" dirty="0">
                <a:solidFill>
                  <a:srgbClr val="FF0000"/>
                </a:solidFill>
              </a:rPr>
              <a:t>分配</a:t>
            </a:r>
            <a:r>
              <a:rPr lang="zh-CN" altLang="zh-CN" sz="2400" dirty="0"/>
              <a:t>，未分配的不得加计扣除</a:t>
            </a:r>
            <a:r>
              <a:rPr lang="zh-CN" altLang="zh-CN" sz="2400" dirty="0" smtClean="0"/>
              <a:t>。</a:t>
            </a:r>
            <a:r>
              <a:rPr lang="zh-CN" altLang="en-US" sz="2400" dirty="0" smtClean="0"/>
              <a:t>）</a:t>
            </a:r>
            <a:endParaRPr lang="zh-CN" altLang="zh-CN" sz="2400" dirty="0"/>
          </a:p>
          <a:p>
            <a:pPr marL="0" indent="0">
              <a:buNone/>
            </a:pPr>
            <a:endParaRPr lang="zh-CN" altLang="zh-CN" dirty="0"/>
          </a:p>
          <a:p>
            <a:endParaRPr lang="zh-CN" altLang="en-US" dirty="0"/>
          </a:p>
        </p:txBody>
      </p:sp>
    </p:spTree>
    <p:extLst>
      <p:ext uri="{BB962C8B-B14F-4D97-AF65-F5344CB8AC3E}">
        <p14:creationId xmlns:p14="http://schemas.microsoft.com/office/powerpoint/2010/main" val="34966709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229600" cy="5634038"/>
          </a:xfrm>
        </p:spPr>
        <p:txBody>
          <a:bodyPr/>
          <a:lstStyle/>
          <a:p>
            <a:r>
              <a:rPr lang="zh-CN" altLang="en-US" sz="2600" dirty="0" smtClean="0"/>
              <a:t>（五）</a:t>
            </a:r>
            <a:r>
              <a:rPr lang="zh-CN" altLang="zh-CN" sz="2600" dirty="0" smtClean="0"/>
              <a:t>新产品</a:t>
            </a:r>
            <a:r>
              <a:rPr lang="zh-CN" altLang="zh-CN" sz="2600" dirty="0"/>
              <a:t>设计费、新工艺规程制定费、新药研制的临床试验费、勘探开发技术的现场试验费。</a:t>
            </a:r>
          </a:p>
          <a:p>
            <a:r>
              <a:rPr lang="zh-CN" altLang="en-US" sz="2600" dirty="0" smtClean="0"/>
              <a:t>（六）</a:t>
            </a:r>
            <a:r>
              <a:rPr lang="zh-CN" altLang="zh-CN" sz="2600" dirty="0" smtClean="0"/>
              <a:t>其他</a:t>
            </a:r>
            <a:r>
              <a:rPr lang="zh-CN" altLang="zh-CN" sz="2600" dirty="0"/>
              <a:t>相关费用。</a:t>
            </a:r>
          </a:p>
          <a:p>
            <a:r>
              <a:rPr lang="zh-CN" altLang="en-US" sz="2600" dirty="0"/>
              <a:t>指与研发活动直接相关的其他费用，如技术图书资料费、资料翻译费、专家咨询费、高新科技研发保险费，研发成果的检索、分析、评议、论证、鉴定、评审、评估、验收费用，知识产权的申请费、注册费、代理费，差旅费、会议费，职工福利费、</a:t>
            </a:r>
            <a:r>
              <a:rPr lang="zh-CN" altLang="en-US" sz="2600" dirty="0">
                <a:solidFill>
                  <a:srgbClr val="FF0000"/>
                </a:solidFill>
              </a:rPr>
              <a:t>补充养老保险费</a:t>
            </a:r>
            <a:r>
              <a:rPr lang="zh-CN" altLang="en-US" sz="2600" dirty="0"/>
              <a:t>、</a:t>
            </a:r>
            <a:r>
              <a:rPr lang="zh-CN" altLang="en-US" sz="2600" dirty="0">
                <a:solidFill>
                  <a:srgbClr val="FF0000"/>
                </a:solidFill>
              </a:rPr>
              <a:t>补充医疗保险费</a:t>
            </a:r>
            <a:r>
              <a:rPr lang="zh-CN" altLang="en-US" sz="2600" dirty="0"/>
              <a:t>。</a:t>
            </a:r>
          </a:p>
          <a:p>
            <a:r>
              <a:rPr lang="zh-CN" altLang="en-US" sz="2600" dirty="0" smtClean="0"/>
              <a:t>此</a:t>
            </a:r>
            <a:r>
              <a:rPr lang="zh-CN" altLang="en-US" sz="2600" dirty="0"/>
              <a:t>类费用总额不得超过可加计扣除研发费用总额的</a:t>
            </a:r>
            <a:r>
              <a:rPr lang="en-US" altLang="zh-CN" sz="2600" dirty="0"/>
              <a:t>10%</a:t>
            </a:r>
            <a:r>
              <a:rPr lang="zh-CN" altLang="en-US" sz="2600" dirty="0"/>
              <a:t>。</a:t>
            </a:r>
          </a:p>
          <a:p>
            <a:r>
              <a:rPr lang="zh-CN" altLang="zh-CN" sz="2600" dirty="0" smtClean="0"/>
              <a:t>其他</a:t>
            </a:r>
            <a:r>
              <a:rPr lang="zh-CN" altLang="zh-CN" sz="2600" dirty="0"/>
              <a:t>相关费用限额</a:t>
            </a:r>
            <a:r>
              <a:rPr lang="zh-CN" altLang="zh-CN" sz="2600" dirty="0" smtClean="0"/>
              <a:t>＝第</a:t>
            </a:r>
            <a:r>
              <a:rPr lang="en-US" altLang="zh-CN" sz="2600" dirty="0"/>
              <a:t>1</a:t>
            </a:r>
            <a:r>
              <a:rPr lang="zh-CN" altLang="zh-CN" sz="2600" dirty="0"/>
              <a:t>项至第</a:t>
            </a:r>
            <a:r>
              <a:rPr lang="en-US" altLang="zh-CN" sz="2600" dirty="0"/>
              <a:t>5</a:t>
            </a:r>
            <a:r>
              <a:rPr lang="zh-CN" altLang="zh-CN" sz="2600" dirty="0"/>
              <a:t>项的费用之和×</a:t>
            </a:r>
            <a:r>
              <a:rPr lang="en-US" altLang="zh-CN" sz="2600" dirty="0"/>
              <a:t>10</a:t>
            </a:r>
            <a:r>
              <a:rPr lang="zh-CN" altLang="zh-CN" sz="2600" dirty="0"/>
              <a:t>％</a:t>
            </a:r>
            <a:r>
              <a:rPr lang="en-US" altLang="zh-CN" sz="2600" dirty="0"/>
              <a:t>/(1-10%)</a:t>
            </a:r>
            <a:r>
              <a:rPr lang="zh-CN" altLang="zh-CN" sz="2600" dirty="0"/>
              <a:t>。</a:t>
            </a:r>
          </a:p>
          <a:p>
            <a:endParaRPr lang="zh-CN" altLang="en-US" sz="2600" dirty="0"/>
          </a:p>
        </p:txBody>
      </p:sp>
    </p:spTree>
    <p:extLst>
      <p:ext uri="{BB962C8B-B14F-4D97-AF65-F5344CB8AC3E}">
        <p14:creationId xmlns:p14="http://schemas.microsoft.com/office/powerpoint/2010/main" val="4665846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p:txBody>
          <a:bodyPr/>
          <a:lstStyle/>
          <a:p>
            <a:r>
              <a:rPr lang="zh-CN" altLang="en-US" sz="3200" dirty="0" smtClean="0"/>
              <a:t>四、特殊事项</a:t>
            </a:r>
            <a:endParaRPr lang="en-US" altLang="zh-CN" sz="3200" dirty="0" smtClean="0"/>
          </a:p>
          <a:p>
            <a:r>
              <a:rPr lang="zh-CN" altLang="en-US" sz="2600" dirty="0" smtClean="0"/>
              <a:t>（一）</a:t>
            </a:r>
            <a:r>
              <a:rPr lang="en-US" altLang="zh-CN" sz="2600" dirty="0"/>
              <a:t> </a:t>
            </a:r>
            <a:r>
              <a:rPr lang="zh-CN" altLang="en-US" sz="2600" dirty="0"/>
              <a:t>委托</a:t>
            </a:r>
            <a:r>
              <a:rPr lang="zh-CN" altLang="en-US" sz="2600" dirty="0" smtClean="0"/>
              <a:t>研发（境内）</a:t>
            </a:r>
            <a:endParaRPr lang="en-US" altLang="zh-CN" sz="2600" dirty="0" smtClean="0"/>
          </a:p>
          <a:p>
            <a:r>
              <a:rPr lang="zh-CN" altLang="en-US" sz="2600" dirty="0"/>
              <a:t>委托</a:t>
            </a:r>
            <a:r>
              <a:rPr lang="zh-CN" altLang="en-US" sz="2600" dirty="0" smtClean="0"/>
              <a:t>方                  实际发生额</a:t>
            </a:r>
            <a:r>
              <a:rPr lang="en-US" altLang="zh-CN" sz="2600" dirty="0" smtClean="0"/>
              <a:t>*80%</a:t>
            </a:r>
            <a:r>
              <a:rPr lang="zh-CN" altLang="en-US" sz="2600" dirty="0" smtClean="0"/>
              <a:t>加计扣除</a:t>
            </a:r>
            <a:endParaRPr lang="en-US" altLang="zh-CN" sz="2600" dirty="0" smtClean="0"/>
          </a:p>
          <a:p>
            <a:r>
              <a:rPr lang="zh-CN" altLang="en-US" sz="2600" dirty="0"/>
              <a:t>受托</a:t>
            </a:r>
            <a:r>
              <a:rPr lang="zh-CN" altLang="en-US" sz="2600" dirty="0" smtClean="0"/>
              <a:t>方                  不得加计扣除</a:t>
            </a:r>
            <a:endParaRPr lang="en-US" altLang="zh-CN" sz="2600" dirty="0" smtClean="0"/>
          </a:p>
          <a:p>
            <a:r>
              <a:rPr lang="zh-CN" altLang="en-US" sz="2600" dirty="0" smtClean="0"/>
              <a:t>委托境外研发            不得加计扣除</a:t>
            </a:r>
            <a:endParaRPr lang="en-US" altLang="zh-CN" sz="2600" dirty="0"/>
          </a:p>
          <a:p>
            <a:r>
              <a:rPr lang="zh-CN" altLang="en-US" sz="2600" dirty="0" smtClean="0"/>
              <a:t>（二）</a:t>
            </a:r>
            <a:r>
              <a:rPr lang="zh-CN" altLang="en-US" sz="2600" dirty="0"/>
              <a:t>合作</a:t>
            </a:r>
            <a:r>
              <a:rPr lang="zh-CN" altLang="en-US" sz="2600" dirty="0" smtClean="0"/>
              <a:t>研发             各自</a:t>
            </a:r>
            <a:r>
              <a:rPr lang="zh-CN" altLang="en-US" sz="2600" dirty="0"/>
              <a:t>承担、各自加计扣除</a:t>
            </a:r>
            <a:endParaRPr lang="en-US" altLang="zh-CN" sz="2600" dirty="0"/>
          </a:p>
          <a:p>
            <a:r>
              <a:rPr lang="zh-CN" altLang="en-US" sz="2600" dirty="0" smtClean="0"/>
              <a:t>（三）集团集中研发           合理分摊 分别加计扣除</a:t>
            </a:r>
            <a:endParaRPr lang="en-US" altLang="zh-CN" sz="2600" dirty="0" smtClean="0"/>
          </a:p>
          <a:p>
            <a:r>
              <a:rPr lang="zh-CN" altLang="en-US" sz="2600" dirty="0" smtClean="0"/>
              <a:t>（</a:t>
            </a:r>
            <a:r>
              <a:rPr lang="zh-CN" altLang="zh-CN" sz="2600" dirty="0" smtClean="0"/>
              <a:t>按照</a:t>
            </a:r>
            <a:r>
              <a:rPr lang="zh-CN" altLang="zh-CN" sz="2600" dirty="0"/>
              <a:t>权利和义务相一致、费用支出和收益分享相配比的原则，合理确定研发费用的分摊方法，在受益成员企业间进行分摊，由相关成员企业分别计算加计</a:t>
            </a:r>
            <a:r>
              <a:rPr lang="zh-CN" altLang="zh-CN" sz="2600" dirty="0" smtClean="0"/>
              <a:t>扣除</a:t>
            </a:r>
            <a:r>
              <a:rPr lang="zh-CN" altLang="en-US" sz="2600" dirty="0" smtClean="0"/>
              <a:t>）</a:t>
            </a:r>
            <a:endParaRPr lang="zh-CN" altLang="en-US" sz="2600" dirty="0"/>
          </a:p>
        </p:txBody>
      </p:sp>
      <p:cxnSp>
        <p:nvCxnSpPr>
          <p:cNvPr id="6" name="直接箭头连接符 5"/>
          <p:cNvCxnSpPr/>
          <p:nvPr/>
        </p:nvCxnSpPr>
        <p:spPr>
          <a:xfrm>
            <a:off x="2195736" y="2420888"/>
            <a:ext cx="1584176" cy="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2195736" y="2852936"/>
            <a:ext cx="1584176" cy="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2987824" y="3356992"/>
            <a:ext cx="1172252" cy="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3367988" y="3861048"/>
            <a:ext cx="1204012" cy="1182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3969994" y="4293096"/>
            <a:ext cx="1053268" cy="534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19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p:txBody>
          <a:bodyPr/>
          <a:lstStyle/>
          <a:p>
            <a:r>
              <a:rPr lang="zh-CN" altLang="en-US" sz="3200" dirty="0" smtClean="0">
                <a:latin typeface="宋体" panose="02010600030101010101" pitchFamily="2" charset="-122"/>
                <a:ea typeface="宋体" panose="02010600030101010101" pitchFamily="2" charset="-122"/>
              </a:rPr>
              <a:t>五、特别规定</a:t>
            </a:r>
            <a:endParaRPr lang="en-US" altLang="zh-CN" sz="3200" dirty="0" smtClean="0">
              <a:latin typeface="宋体" panose="02010600030101010101" pitchFamily="2" charset="-122"/>
              <a:ea typeface="宋体" panose="02010600030101010101" pitchFamily="2" charset="-122"/>
            </a:endParaRPr>
          </a:p>
          <a:p>
            <a:pPr marL="0" indent="0">
              <a:buNone/>
            </a:pPr>
            <a:endParaRPr lang="zh-CN" altLang="en-US" sz="3200" dirty="0" smtClean="0">
              <a:solidFill>
                <a:schemeClr val="tx2"/>
              </a:solidFill>
              <a:latin typeface="宋体" panose="02010600030101010101" pitchFamily="2" charset="-122"/>
              <a:ea typeface="宋体" panose="02010600030101010101" pitchFamily="2" charset="-122"/>
            </a:endParaRPr>
          </a:p>
          <a:p>
            <a:r>
              <a:rPr lang="zh-CN" altLang="en-US" dirty="0" smtClean="0"/>
              <a:t>（一）追溯</a:t>
            </a:r>
            <a:r>
              <a:rPr lang="zh-CN" altLang="en-US" dirty="0"/>
              <a:t>期限</a:t>
            </a:r>
            <a:endParaRPr lang="en-US" altLang="zh-CN" dirty="0" smtClean="0"/>
          </a:p>
          <a:p>
            <a:r>
              <a:rPr lang="zh-CN" altLang="en-US" dirty="0"/>
              <a:t>企业符合本通知规定的研发费用加计扣除条件而在</a:t>
            </a:r>
            <a:r>
              <a:rPr lang="en-US" altLang="zh-CN" dirty="0"/>
              <a:t>2016</a:t>
            </a:r>
            <a:r>
              <a:rPr lang="zh-CN" altLang="en-US" dirty="0"/>
              <a:t>年</a:t>
            </a:r>
            <a:r>
              <a:rPr lang="en-US" altLang="zh-CN" dirty="0"/>
              <a:t>1</a:t>
            </a:r>
            <a:r>
              <a:rPr lang="zh-CN" altLang="en-US" dirty="0"/>
              <a:t>月</a:t>
            </a:r>
            <a:r>
              <a:rPr lang="en-US" altLang="zh-CN" dirty="0"/>
              <a:t>1</a:t>
            </a:r>
            <a:r>
              <a:rPr lang="zh-CN" altLang="en-US" dirty="0"/>
              <a:t>日以后未及时享受该项税收优惠的，可以追溯享受并履行备案手续，追溯期限最长为</a:t>
            </a:r>
            <a:r>
              <a:rPr lang="en-US" altLang="zh-CN" dirty="0"/>
              <a:t>3</a:t>
            </a:r>
            <a:r>
              <a:rPr lang="zh-CN" altLang="en-US" dirty="0"/>
              <a:t>年</a:t>
            </a:r>
            <a:r>
              <a:rPr lang="zh-CN" altLang="en-US" dirty="0" smtClean="0"/>
              <a:t>。</a:t>
            </a:r>
            <a:r>
              <a:rPr lang="en-US" altLang="zh-CN" dirty="0" smtClean="0"/>
              <a:t/>
            </a:r>
            <a:br>
              <a:rPr lang="en-US" altLang="zh-CN" dirty="0" smtClean="0"/>
            </a:br>
            <a:endParaRPr lang="zh-CN" altLang="zh-CN" dirty="0" smtClean="0"/>
          </a:p>
          <a:p>
            <a:endParaRPr lang="zh-CN" altLang="en-US" dirty="0"/>
          </a:p>
          <a:p>
            <a:endParaRPr lang="en-US" altLang="zh-CN" dirty="0"/>
          </a:p>
        </p:txBody>
      </p:sp>
    </p:spTree>
    <p:extLst>
      <p:ext uri="{BB962C8B-B14F-4D97-AF65-F5344CB8AC3E}">
        <p14:creationId xmlns:p14="http://schemas.microsoft.com/office/powerpoint/2010/main" val="1683703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435280" cy="5248275"/>
          </a:xfrm>
        </p:spPr>
        <p:txBody>
          <a:bodyPr/>
          <a:lstStyle/>
          <a:p>
            <a:r>
              <a:rPr lang="zh-CN" altLang="en-US" dirty="0" smtClean="0"/>
              <a:t>（</a:t>
            </a:r>
            <a:r>
              <a:rPr lang="zh-CN" altLang="en-US" dirty="0"/>
              <a:t>二）</a:t>
            </a:r>
            <a:r>
              <a:rPr lang="zh-CN" altLang="zh-CN" dirty="0"/>
              <a:t>特殊收入的扣减</a:t>
            </a:r>
            <a:endParaRPr lang="en-US" altLang="zh-CN" dirty="0"/>
          </a:p>
          <a:p>
            <a:r>
              <a:rPr lang="zh-CN" altLang="zh-CN" dirty="0"/>
              <a:t>当期取得研发过程中形成的下脚料、残次品、中间试制品等特殊收入</a:t>
            </a:r>
            <a:r>
              <a:rPr lang="zh-CN" altLang="en-US" dirty="0"/>
              <a:t>，</a:t>
            </a:r>
            <a:r>
              <a:rPr lang="zh-CN" altLang="zh-CN" dirty="0"/>
              <a:t>在计算确认收入当年的加计扣除研发费用时，应从已归集研发费用中扣减该特殊收入，不足扣减的，加计扣除研发费用按零计算</a:t>
            </a:r>
            <a:r>
              <a:rPr lang="zh-CN" altLang="zh-CN" dirty="0" smtClean="0"/>
              <a:t>。</a:t>
            </a:r>
            <a:endParaRPr lang="en-US" altLang="zh-CN" dirty="0" smtClean="0"/>
          </a:p>
          <a:p>
            <a:r>
              <a:rPr lang="zh-CN" altLang="zh-CN" dirty="0"/>
              <a:t>企业研发活动直接形成产品或作为组成部分形成的产品对外销售的，研发费用中对应的材料费用不得加计扣除。</a:t>
            </a:r>
            <a:endParaRPr lang="en-US" altLang="zh-CN" dirty="0"/>
          </a:p>
          <a:p>
            <a:r>
              <a:rPr lang="zh-CN" altLang="zh-CN" dirty="0"/>
              <a:t>产品销售与对应的材料费用发生在不同纳税年度且材料费用已计入研发费用的，可在销售当年以对应的材料费用发生额直接冲减当年的研发费用，不足冲减的，结转以后年度继续冲减。</a:t>
            </a:r>
            <a:r>
              <a:rPr lang="en-US" altLang="zh-CN" dirty="0"/>
              <a:t/>
            </a:r>
            <a:br>
              <a:rPr lang="en-US" altLang="zh-CN" dirty="0"/>
            </a:br>
            <a:endParaRPr lang="en-US" altLang="zh-CN" dirty="0"/>
          </a:p>
          <a:p>
            <a:endParaRPr lang="zh-CN" altLang="en-US" dirty="0"/>
          </a:p>
        </p:txBody>
      </p:sp>
    </p:spTree>
    <p:extLst>
      <p:ext uri="{BB962C8B-B14F-4D97-AF65-F5344CB8AC3E}">
        <p14:creationId xmlns:p14="http://schemas.microsoft.com/office/powerpoint/2010/main" val="182694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a:xfrm>
            <a:off x="457200" y="1076325"/>
            <a:ext cx="8435280" cy="5248275"/>
          </a:xfrm>
        </p:spPr>
        <p:txBody>
          <a:bodyPr/>
          <a:lstStyle/>
          <a:p>
            <a:r>
              <a:rPr lang="zh-CN" altLang="zh-CN" dirty="0" smtClean="0"/>
              <a:t>企业</a:t>
            </a:r>
            <a:r>
              <a:rPr lang="zh-CN" altLang="zh-CN" dirty="0"/>
              <a:t>取得的政府补助，会计处理时采用直接冲减研发费用方法且税务处理时未将其确认为应税收入的，应按冲减后的余额计算加计扣除金额</a:t>
            </a:r>
            <a:r>
              <a:rPr lang="zh-CN" altLang="zh-CN" dirty="0" smtClean="0"/>
              <a:t>。</a:t>
            </a:r>
            <a:endParaRPr lang="en-US" altLang="zh-CN" dirty="0" smtClean="0"/>
          </a:p>
          <a:p>
            <a:r>
              <a:rPr lang="zh-CN" altLang="zh-CN" dirty="0"/>
              <a:t>企业取得作为不征税收入处理的财政性资金用于研发活动所形成的费用或无形资产，不得计算加计扣除或摊销。</a:t>
            </a:r>
            <a:endParaRPr lang="en-US" altLang="zh-CN" dirty="0"/>
          </a:p>
          <a:p>
            <a:pPr marL="0" indent="0">
              <a:buNone/>
            </a:pPr>
            <a:r>
              <a:rPr lang="en-US" altLang="zh-CN" dirty="0"/>
              <a:t/>
            </a:r>
            <a:br>
              <a:rPr lang="en-US" altLang="zh-CN" dirty="0"/>
            </a:br>
            <a:r>
              <a:rPr lang="en-US" altLang="zh-CN" dirty="0"/>
              <a:t>    </a:t>
            </a:r>
            <a:br>
              <a:rPr lang="en-US" altLang="zh-CN" dirty="0"/>
            </a:br>
            <a:endParaRPr lang="en-US" altLang="zh-CN" dirty="0"/>
          </a:p>
          <a:p>
            <a:endParaRPr lang="zh-CN" altLang="en-US" dirty="0"/>
          </a:p>
        </p:txBody>
      </p:sp>
    </p:spTree>
    <p:extLst>
      <p:ext uri="{BB962C8B-B14F-4D97-AF65-F5344CB8AC3E}">
        <p14:creationId xmlns:p14="http://schemas.microsoft.com/office/powerpoint/2010/main" val="42092355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3" name="内容占位符 2"/>
          <p:cNvSpPr>
            <a:spLocks noGrp="1"/>
          </p:cNvSpPr>
          <p:nvPr>
            <p:ph idx="1"/>
          </p:nvPr>
        </p:nvSpPr>
        <p:spPr/>
        <p:txBody>
          <a:bodyPr/>
          <a:lstStyle/>
          <a:p>
            <a:r>
              <a:rPr lang="zh-CN" altLang="en-US" sz="3200" dirty="0"/>
              <a:t>六、会计核算要求</a:t>
            </a:r>
            <a:endParaRPr lang="en-US" altLang="zh-CN" sz="3200" dirty="0"/>
          </a:p>
          <a:p>
            <a:r>
              <a:rPr lang="zh-CN" altLang="en-US" dirty="0"/>
              <a:t>按研发项目设置辅助账，分别归集</a:t>
            </a:r>
            <a:r>
              <a:rPr lang="zh-CN" altLang="en-US" dirty="0" smtClean="0"/>
              <a:t>。</a:t>
            </a:r>
            <a:endParaRPr lang="en-US" altLang="zh-CN" dirty="0" smtClean="0"/>
          </a:p>
          <a:p>
            <a:r>
              <a:rPr lang="zh-CN" altLang="zh-CN" dirty="0" smtClean="0"/>
              <a:t>研发</a:t>
            </a:r>
            <a:r>
              <a:rPr lang="zh-CN" altLang="zh-CN" dirty="0"/>
              <a:t>项目立项时应设置研发支出辅助账，由企业留存</a:t>
            </a:r>
            <a:r>
              <a:rPr lang="zh-CN" altLang="zh-CN" dirty="0" smtClean="0"/>
              <a:t>备查</a:t>
            </a:r>
            <a:endParaRPr lang="en-US" altLang="zh-CN" dirty="0" smtClean="0"/>
          </a:p>
          <a:p>
            <a:r>
              <a:rPr lang="zh-CN" altLang="zh-CN" dirty="0" smtClean="0"/>
              <a:t>年末</a:t>
            </a:r>
            <a:r>
              <a:rPr lang="zh-CN" altLang="zh-CN" dirty="0"/>
              <a:t>汇总分析填报研发支出辅助账汇总表，并在报送《年度财务会计报告》的同时随附注一并报送主管税务机关</a:t>
            </a:r>
            <a:r>
              <a:rPr lang="zh-CN" altLang="zh-CN" dirty="0" smtClean="0"/>
              <a:t>。</a:t>
            </a:r>
            <a:r>
              <a:rPr lang="en-US" altLang="zh-CN" dirty="0"/>
              <a:t/>
            </a:r>
            <a:br>
              <a:rPr lang="en-US" altLang="zh-CN" dirty="0"/>
            </a:br>
            <a:endParaRPr lang="zh-CN" altLang="zh-CN" dirty="0"/>
          </a:p>
          <a:p>
            <a:endParaRPr lang="zh-CN" altLang="en-US" dirty="0"/>
          </a:p>
          <a:p>
            <a:endParaRPr lang="en-US" altLang="zh-CN" dirty="0"/>
          </a:p>
        </p:txBody>
      </p:sp>
    </p:spTree>
    <p:extLst>
      <p:ext uri="{BB962C8B-B14F-4D97-AF65-F5344CB8AC3E}">
        <p14:creationId xmlns:p14="http://schemas.microsoft.com/office/powerpoint/2010/main" val="421616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政策</a:t>
            </a:r>
            <a:r>
              <a:rPr lang="zh-CN" altLang="en-US" b="1" dirty="0">
                <a:ea typeface="宋体" panose="02010600030101010101" pitchFamily="2" charset="-122"/>
              </a:rPr>
              <a:t>解读</a:t>
            </a:r>
            <a:endParaRPr lang="zh-CN" altLang="en-US" dirty="0"/>
          </a:p>
        </p:txBody>
      </p:sp>
      <p:sp>
        <p:nvSpPr>
          <p:cNvPr id="4" name="页脚占位符 3"/>
          <p:cNvSpPr>
            <a:spLocks noGrp="1"/>
          </p:cNvSpPr>
          <p:nvPr>
            <p:ph type="ftr" sz="quarter" idx="11"/>
          </p:nvPr>
        </p:nvSpPr>
        <p:spPr/>
        <p:txBody>
          <a:bodyPr/>
          <a:lstStyle/>
          <a:p>
            <a:r>
              <a:rPr lang="en-US" altLang="zh-CN" smtClean="0"/>
              <a:t>www.themegallery.com</a:t>
            </a:r>
            <a:endParaRPr lang="en-US" altLang="zh-CN"/>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995942"/>
            <a:ext cx="7704856" cy="585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116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4"/>
          <p:cNvGrpSpPr>
            <a:grpSpLocks/>
          </p:cNvGrpSpPr>
          <p:nvPr/>
        </p:nvGrpSpPr>
        <p:grpSpPr bwMode="auto">
          <a:xfrm rot="5400000">
            <a:off x="5353669" y="3132127"/>
            <a:ext cx="2071688" cy="4938713"/>
            <a:chOff x="9897236" y="243817"/>
            <a:chExt cx="2072151" cy="6585594"/>
          </a:xfrm>
        </p:grpSpPr>
        <p:sp>
          <p:nvSpPr>
            <p:cNvPr id="6" name="椭圆 5"/>
            <p:cNvSpPr/>
            <p:nvPr/>
          </p:nvSpPr>
          <p:spPr>
            <a:xfrm>
              <a:off x="11464449"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6"/>
            <p:cNvSpPr/>
            <p:nvPr/>
          </p:nvSpPr>
          <p:spPr>
            <a:xfrm>
              <a:off x="10849949" y="3531852"/>
              <a:ext cx="347741"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11699452" y="2630063"/>
              <a:ext cx="65102"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椭圆 8"/>
            <p:cNvSpPr/>
            <p:nvPr/>
          </p:nvSpPr>
          <p:spPr>
            <a:xfrm>
              <a:off x="10530791" y="1369465"/>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11534314" y="1124966"/>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10753090" y="250463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1"/>
            <p:cNvSpPr/>
            <p:nvPr/>
          </p:nvSpPr>
          <p:spPr>
            <a:xfrm>
              <a:off x="10108421" y="6407095"/>
              <a:ext cx="422369"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a:xfrm>
              <a:off x="11778844"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4" name="椭圆 13"/>
            <p:cNvSpPr/>
            <p:nvPr/>
          </p:nvSpPr>
          <p:spPr>
            <a:xfrm>
              <a:off x="11386643" y="4039901"/>
              <a:ext cx="185780"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5" name="椭圆 14"/>
            <p:cNvSpPr/>
            <p:nvPr/>
          </p:nvSpPr>
          <p:spPr>
            <a:xfrm>
              <a:off x="11270731" y="583236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a:xfrm>
              <a:off x="11450158" y="42957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椭圆 16"/>
            <p:cNvSpPr/>
            <p:nvPr/>
          </p:nvSpPr>
          <p:spPr>
            <a:xfrm>
              <a:off x="9897236" y="243817"/>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7"/>
            <p:cNvSpPr/>
            <p:nvPr/>
          </p:nvSpPr>
          <p:spPr>
            <a:xfrm>
              <a:off x="10735623" y="5692650"/>
              <a:ext cx="261997"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11486679"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9"/>
            <p:cNvSpPr/>
            <p:nvPr/>
          </p:nvSpPr>
          <p:spPr>
            <a:xfrm>
              <a:off x="11662930" y="5175074"/>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 name="椭圆 20"/>
            <p:cNvSpPr/>
            <p:nvPr/>
          </p:nvSpPr>
          <p:spPr>
            <a:xfrm>
              <a:off x="1107542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椭圆 21"/>
            <p:cNvSpPr/>
            <p:nvPr/>
          </p:nvSpPr>
          <p:spPr>
            <a:xfrm>
              <a:off x="1102461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099" name="组合 22"/>
          <p:cNvGrpSpPr>
            <a:grpSpLocks/>
          </p:cNvGrpSpPr>
          <p:nvPr/>
        </p:nvGrpSpPr>
        <p:grpSpPr bwMode="auto">
          <a:xfrm rot="-5400000">
            <a:off x="1396372" y="4024505"/>
            <a:ext cx="2071687" cy="4938713"/>
            <a:chOff x="9897236" y="243817"/>
            <a:chExt cx="2072151" cy="6585594"/>
          </a:xfrm>
        </p:grpSpPr>
        <p:sp>
          <p:nvSpPr>
            <p:cNvPr id="24" name="椭圆 23"/>
            <p:cNvSpPr/>
            <p:nvPr/>
          </p:nvSpPr>
          <p:spPr>
            <a:xfrm>
              <a:off x="11458098"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24"/>
            <p:cNvSpPr/>
            <p:nvPr/>
          </p:nvSpPr>
          <p:spPr>
            <a:xfrm>
              <a:off x="10849950" y="3531852"/>
              <a:ext cx="347740"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25"/>
            <p:cNvSpPr/>
            <p:nvPr/>
          </p:nvSpPr>
          <p:spPr>
            <a:xfrm>
              <a:off x="11699453" y="2623714"/>
              <a:ext cx="65103"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10524439" y="1369466"/>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8" name="椭圆 27"/>
            <p:cNvSpPr/>
            <p:nvPr/>
          </p:nvSpPr>
          <p:spPr>
            <a:xfrm>
              <a:off x="11527964" y="1118617"/>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椭圆 28"/>
            <p:cNvSpPr/>
            <p:nvPr/>
          </p:nvSpPr>
          <p:spPr>
            <a:xfrm>
              <a:off x="10746739" y="249828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29"/>
            <p:cNvSpPr/>
            <p:nvPr/>
          </p:nvSpPr>
          <p:spPr>
            <a:xfrm>
              <a:off x="10102069" y="6407095"/>
              <a:ext cx="422370"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30"/>
            <p:cNvSpPr/>
            <p:nvPr/>
          </p:nvSpPr>
          <p:spPr>
            <a:xfrm>
              <a:off x="11772493"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31"/>
            <p:cNvSpPr/>
            <p:nvPr/>
          </p:nvSpPr>
          <p:spPr>
            <a:xfrm>
              <a:off x="11386645" y="4033551"/>
              <a:ext cx="185779"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3" name="椭圆 32"/>
            <p:cNvSpPr/>
            <p:nvPr/>
          </p:nvSpPr>
          <p:spPr>
            <a:xfrm>
              <a:off x="11264380" y="583236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4" name="椭圆 33"/>
            <p:cNvSpPr/>
            <p:nvPr/>
          </p:nvSpPr>
          <p:spPr>
            <a:xfrm>
              <a:off x="11443808" y="42957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5" name="椭圆 34"/>
            <p:cNvSpPr/>
            <p:nvPr/>
          </p:nvSpPr>
          <p:spPr>
            <a:xfrm>
              <a:off x="9890885" y="243818"/>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6" name="椭圆 35"/>
            <p:cNvSpPr/>
            <p:nvPr/>
          </p:nvSpPr>
          <p:spPr>
            <a:xfrm>
              <a:off x="10735624" y="5686299"/>
              <a:ext cx="261996"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7" name="椭圆 36"/>
            <p:cNvSpPr/>
            <p:nvPr/>
          </p:nvSpPr>
          <p:spPr>
            <a:xfrm>
              <a:off x="11480328"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8" name="椭圆 37"/>
            <p:cNvSpPr/>
            <p:nvPr/>
          </p:nvSpPr>
          <p:spPr>
            <a:xfrm>
              <a:off x="11662932" y="5175075"/>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9" name="椭圆 38"/>
            <p:cNvSpPr/>
            <p:nvPr/>
          </p:nvSpPr>
          <p:spPr>
            <a:xfrm>
              <a:off x="1106907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0" name="椭圆 39"/>
            <p:cNvSpPr/>
            <p:nvPr/>
          </p:nvSpPr>
          <p:spPr>
            <a:xfrm>
              <a:off x="1101826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 name="组合 1"/>
          <p:cNvGrpSpPr>
            <a:grpSpLocks/>
          </p:cNvGrpSpPr>
          <p:nvPr/>
        </p:nvGrpSpPr>
        <p:grpSpPr bwMode="auto">
          <a:xfrm>
            <a:off x="1888883" y="1340765"/>
            <a:ext cx="5696588" cy="2901033"/>
            <a:chOff x="3590734" y="1339386"/>
            <a:chExt cx="4828554" cy="2902908"/>
          </a:xfrm>
        </p:grpSpPr>
        <p:sp>
          <p:nvSpPr>
            <p:cNvPr id="45" name="圆角矩形 44"/>
            <p:cNvSpPr/>
            <p:nvPr/>
          </p:nvSpPr>
          <p:spPr>
            <a:xfrm flipV="1">
              <a:off x="3590734" y="1339386"/>
              <a:ext cx="4692779" cy="2902908"/>
            </a:xfrm>
            <a:prstGeom prst="roundRect">
              <a:avLst>
                <a:gd name="adj" fmla="val 7741"/>
              </a:avLst>
            </a:prstGeom>
            <a:solidFill>
              <a:schemeClr val="tx2">
                <a:lumMod val="60000"/>
                <a:lumOff val="40000"/>
              </a:schemeClr>
            </a:solid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 name="文本框 40"/>
            <p:cNvSpPr txBox="1"/>
            <p:nvPr/>
          </p:nvSpPr>
          <p:spPr>
            <a:xfrm>
              <a:off x="3641659" y="2276098"/>
              <a:ext cx="4590928" cy="1324294"/>
            </a:xfrm>
            <a:prstGeom prst="rect">
              <a:avLst/>
            </a:prstGeom>
            <a:noFill/>
          </p:spPr>
          <p:txBody>
            <a:bodyPr wrap="square">
              <a:spAutoFit/>
            </a:bodyPr>
            <a:lstStyle/>
            <a:p>
              <a:pPr algn="ctr"/>
              <a:r>
                <a:rPr lang="zh-CN" altLang="en-US" sz="4000" b="1" dirty="0">
                  <a:solidFill>
                    <a:prstClr val="black">
                      <a:lumMod val="85000"/>
                      <a:lumOff val="15000"/>
                    </a:prstClr>
                  </a:solidFill>
                </a:rPr>
                <a:t>研发费用加</a:t>
              </a:r>
              <a:r>
                <a:rPr lang="zh-CN" altLang="en-US" sz="4000" b="1" dirty="0" smtClean="0">
                  <a:solidFill>
                    <a:prstClr val="black">
                      <a:lumMod val="85000"/>
                      <a:lumOff val="15000"/>
                    </a:prstClr>
                  </a:solidFill>
                </a:rPr>
                <a:t>计</a:t>
              </a:r>
              <a:endParaRPr lang="en-US" altLang="zh-CN" sz="4000" b="1" dirty="0" smtClean="0">
                <a:solidFill>
                  <a:prstClr val="black">
                    <a:lumMod val="85000"/>
                    <a:lumOff val="15000"/>
                  </a:prstClr>
                </a:solidFill>
              </a:endParaRPr>
            </a:p>
            <a:p>
              <a:pPr algn="ctr"/>
              <a:r>
                <a:rPr lang="zh-CN" altLang="en-US" sz="4000" b="1" dirty="0" smtClean="0">
                  <a:solidFill>
                    <a:prstClr val="black">
                      <a:lumMod val="85000"/>
                      <a:lumOff val="15000"/>
                    </a:prstClr>
                  </a:solidFill>
                </a:rPr>
                <a:t>扣除</a:t>
              </a:r>
              <a:r>
                <a:rPr lang="zh-CN" altLang="en-US" sz="4000" b="1" dirty="0">
                  <a:solidFill>
                    <a:prstClr val="black">
                      <a:lumMod val="85000"/>
                      <a:lumOff val="15000"/>
                    </a:prstClr>
                  </a:solidFill>
                </a:rPr>
                <a:t>优惠申请</a:t>
              </a:r>
            </a:p>
          </p:txBody>
        </p:sp>
        <p:sp>
          <p:nvSpPr>
            <p:cNvPr id="42" name="文本框 41"/>
            <p:cNvSpPr txBox="1"/>
            <p:nvPr/>
          </p:nvSpPr>
          <p:spPr>
            <a:xfrm>
              <a:off x="3600359" y="1544471"/>
              <a:ext cx="4818929" cy="522625"/>
            </a:xfrm>
            <a:prstGeom prst="rect">
              <a:avLst/>
            </a:prstGeom>
            <a:noFill/>
          </p:spPr>
          <p:txBody>
            <a:bodyPr>
              <a:spAutoFit/>
            </a:bodyPr>
            <a:lstStyle/>
            <a:p>
              <a:pPr algn="ctr" fontAlgn="auto">
                <a:spcBef>
                  <a:spcPts val="0"/>
                </a:spcBef>
                <a:spcAft>
                  <a:spcPts val="0"/>
                </a:spcAft>
                <a:defRPr/>
              </a:pPr>
              <a:r>
                <a:rPr lang="en-US" altLang="zh-CN" sz="2800" b="1" dirty="0">
                  <a:solidFill>
                    <a:prstClr val="black">
                      <a:lumMod val="75000"/>
                      <a:lumOff val="25000"/>
                    </a:prstClr>
                  </a:solidFill>
                  <a:latin typeface="微软雅黑" panose="020B0503020204020204" pitchFamily="34" charset="-122"/>
                  <a:ea typeface="微软雅黑" panose="020B0503020204020204" pitchFamily="34" charset="-122"/>
                </a:rPr>
                <a:t>Part III</a:t>
              </a:r>
              <a:endParaRPr lang="zh-CN" altLang="en-US" sz="28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12543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优惠申请</a:t>
            </a:r>
            <a:endParaRPr lang="zh-CN" altLang="en-US" dirty="0"/>
          </a:p>
        </p:txBody>
      </p:sp>
      <p:sp>
        <p:nvSpPr>
          <p:cNvPr id="3" name="内容占位符 2"/>
          <p:cNvSpPr>
            <a:spLocks noGrp="1"/>
          </p:cNvSpPr>
          <p:nvPr>
            <p:ph idx="1"/>
          </p:nvPr>
        </p:nvSpPr>
        <p:spPr>
          <a:xfrm>
            <a:off x="457200" y="1076325"/>
            <a:ext cx="8229600" cy="5634038"/>
          </a:xfrm>
        </p:spPr>
        <p:txBody>
          <a:bodyPr/>
          <a:lstStyle/>
          <a:p>
            <a:r>
              <a:rPr lang="zh-CN" altLang="zh-CN" sz="3200" dirty="0" smtClean="0"/>
              <a:t>申报</a:t>
            </a:r>
            <a:r>
              <a:rPr lang="zh-CN" altLang="zh-CN" sz="3200" dirty="0"/>
              <a:t>及备案管理 </a:t>
            </a:r>
            <a:r>
              <a:rPr lang="en-US" altLang="zh-CN" sz="2600" dirty="0"/>
              <a:t/>
            </a:r>
            <a:br>
              <a:rPr lang="en-US" altLang="zh-CN" sz="2600" dirty="0"/>
            </a:br>
            <a:r>
              <a:rPr lang="zh-CN" altLang="zh-CN" sz="2600" dirty="0" smtClean="0"/>
              <a:t>（</a:t>
            </a:r>
            <a:r>
              <a:rPr lang="zh-CN" altLang="zh-CN" sz="2600" dirty="0"/>
              <a:t>一） 企业年度纳税申报时，根据研发支出辅助账汇总表填报</a:t>
            </a:r>
            <a:r>
              <a:rPr lang="zh-CN" altLang="zh-CN" sz="2600" dirty="0">
                <a:solidFill>
                  <a:srgbClr val="0070C0"/>
                </a:solidFill>
              </a:rPr>
              <a:t>研发项目可加计扣除研发费用情况归集</a:t>
            </a:r>
            <a:r>
              <a:rPr lang="zh-CN" altLang="zh-CN" sz="2600" dirty="0" smtClean="0">
                <a:solidFill>
                  <a:srgbClr val="0070C0"/>
                </a:solidFill>
              </a:rPr>
              <a:t>表</a:t>
            </a:r>
            <a:r>
              <a:rPr lang="zh-CN" altLang="zh-CN" sz="2600" dirty="0" smtClean="0"/>
              <a:t>，</a:t>
            </a:r>
            <a:r>
              <a:rPr lang="zh-CN" altLang="zh-CN" sz="2600" dirty="0"/>
              <a:t>在年度纳税申报时随申报表一并报送</a:t>
            </a:r>
            <a:r>
              <a:rPr lang="zh-CN" altLang="zh-CN" sz="2600" dirty="0" smtClean="0"/>
              <a:t>。</a:t>
            </a:r>
            <a:endParaRPr lang="en-US" altLang="zh-CN" sz="2600" dirty="0" smtClean="0"/>
          </a:p>
          <a:p>
            <a:r>
              <a:rPr lang="zh-CN" altLang="zh-CN" sz="2400" dirty="0"/>
              <a:t>（二） 研发费用加计扣除实行备案管理， 除“备案资料”和“主要留存备查资料” 按照本公告规定执行外，其他备案管理要求按照《国家税务总局关于发布〈企业所得税优惠政策事项办理办法〉的公告》（国家税务总局公告</a:t>
            </a:r>
            <a:r>
              <a:rPr lang="en-US" altLang="zh-CN" sz="2400" dirty="0"/>
              <a:t>2015</a:t>
            </a:r>
            <a:r>
              <a:rPr lang="zh-CN" altLang="zh-CN" sz="2400" dirty="0"/>
              <a:t>年第</a:t>
            </a:r>
            <a:r>
              <a:rPr lang="en-US" altLang="zh-CN" sz="2400" dirty="0"/>
              <a:t>76</a:t>
            </a:r>
            <a:r>
              <a:rPr lang="zh-CN" altLang="zh-CN" sz="2400" dirty="0"/>
              <a:t>号）的规定</a:t>
            </a:r>
            <a:r>
              <a:rPr lang="zh-CN" altLang="zh-CN" sz="2400" dirty="0" smtClean="0"/>
              <a:t>执行</a:t>
            </a:r>
            <a:r>
              <a:rPr lang="zh-CN" altLang="en-US" sz="2400" dirty="0" smtClean="0"/>
              <a:t>。（</a:t>
            </a:r>
            <a:r>
              <a:rPr lang="zh-CN" altLang="en-US" sz="2600" dirty="0" smtClean="0">
                <a:solidFill>
                  <a:srgbClr val="0070C0"/>
                </a:solidFill>
              </a:rPr>
              <a:t>研发</a:t>
            </a:r>
            <a:r>
              <a:rPr lang="zh-CN" altLang="en-US" sz="2600" dirty="0">
                <a:solidFill>
                  <a:srgbClr val="0070C0"/>
                </a:solidFill>
              </a:rPr>
              <a:t>项目立项文件</a:t>
            </a:r>
            <a:r>
              <a:rPr lang="zh-CN" altLang="en-US" sz="2400" dirty="0" smtClean="0"/>
              <a:t>）</a:t>
            </a:r>
            <a:endParaRPr lang="en-US" altLang="zh-CN" sz="2400" dirty="0" smtClean="0"/>
          </a:p>
          <a:p>
            <a:r>
              <a:rPr lang="zh-CN" altLang="zh-CN" sz="2600" dirty="0" smtClean="0"/>
              <a:t>（</a:t>
            </a:r>
            <a:r>
              <a:rPr lang="zh-CN" altLang="en-US" sz="2600" dirty="0" smtClean="0"/>
              <a:t>三</a:t>
            </a:r>
            <a:r>
              <a:rPr lang="zh-CN" altLang="zh-CN" sz="2600" dirty="0" smtClean="0"/>
              <a:t>） </a:t>
            </a:r>
            <a:r>
              <a:rPr lang="zh-CN" altLang="zh-CN" sz="2600" dirty="0"/>
              <a:t>企业应当</a:t>
            </a:r>
            <a:r>
              <a:rPr lang="zh-CN" altLang="zh-CN" sz="2600" dirty="0">
                <a:solidFill>
                  <a:srgbClr val="FF0000"/>
                </a:solidFill>
              </a:rPr>
              <a:t>不迟于</a:t>
            </a:r>
            <a:r>
              <a:rPr lang="zh-CN" altLang="zh-CN" sz="2600" dirty="0"/>
              <a:t>年度汇算清缴纳税申报时，向税务机关报送</a:t>
            </a:r>
            <a:r>
              <a:rPr lang="zh-CN" altLang="zh-CN" sz="2600" dirty="0">
                <a:solidFill>
                  <a:srgbClr val="0070C0"/>
                </a:solidFill>
              </a:rPr>
              <a:t>《企业所得税优惠事项备案表》</a:t>
            </a:r>
            <a:r>
              <a:rPr lang="zh-CN" altLang="zh-CN" sz="2600" dirty="0"/>
              <a:t>和</a:t>
            </a:r>
            <a:r>
              <a:rPr lang="zh-CN" altLang="zh-CN" sz="2600" dirty="0">
                <a:solidFill>
                  <a:srgbClr val="0070C0"/>
                </a:solidFill>
              </a:rPr>
              <a:t>研发项目文件</a:t>
            </a:r>
            <a:r>
              <a:rPr lang="zh-CN" altLang="zh-CN" sz="2600" dirty="0"/>
              <a:t>完成备案，并</a:t>
            </a:r>
            <a:r>
              <a:rPr lang="zh-CN" altLang="zh-CN" sz="2600" dirty="0" smtClean="0"/>
              <a:t>将</a:t>
            </a:r>
            <a:r>
              <a:rPr lang="zh-CN" altLang="en-US" sz="2600" dirty="0" smtClean="0"/>
              <a:t>相关</a:t>
            </a:r>
            <a:r>
              <a:rPr lang="zh-CN" altLang="zh-CN" sz="2600" dirty="0" smtClean="0"/>
              <a:t>资料</a:t>
            </a:r>
            <a:r>
              <a:rPr lang="zh-CN" altLang="zh-CN" sz="2600" dirty="0"/>
              <a:t>留存</a:t>
            </a:r>
            <a:r>
              <a:rPr lang="zh-CN" altLang="zh-CN" sz="2600" dirty="0" smtClean="0"/>
              <a:t>备查</a:t>
            </a:r>
            <a:r>
              <a:rPr lang="zh-CN" altLang="en-US" sz="2600" dirty="0" smtClean="0"/>
              <a:t>。</a:t>
            </a:r>
            <a:r>
              <a:rPr lang="en-US" altLang="zh-CN" sz="2600" dirty="0"/>
              <a:t/>
            </a:r>
            <a:br>
              <a:rPr lang="en-US" altLang="zh-CN" sz="2600" dirty="0"/>
            </a:br>
            <a:r>
              <a:rPr lang="zh-CN" altLang="zh-CN" sz="2600" dirty="0"/>
              <a:t>　　</a:t>
            </a:r>
            <a:endParaRPr lang="zh-CN" altLang="en-US" dirty="0"/>
          </a:p>
        </p:txBody>
      </p:sp>
    </p:spTree>
    <p:extLst>
      <p:ext uri="{BB962C8B-B14F-4D97-AF65-F5344CB8AC3E}">
        <p14:creationId xmlns:p14="http://schemas.microsoft.com/office/powerpoint/2010/main" val="3937139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ea typeface="宋体" panose="02010600030101010101" pitchFamily="2" charset="-122"/>
              </a:rPr>
              <a:t>优惠</a:t>
            </a:r>
            <a:r>
              <a:rPr lang="zh-CN" altLang="en-US" b="1" dirty="0">
                <a:ea typeface="宋体" panose="02010600030101010101" pitchFamily="2" charset="-122"/>
              </a:rPr>
              <a:t>申请</a:t>
            </a:r>
            <a:endParaRPr lang="zh-CN" altLang="en-US" dirty="0"/>
          </a:p>
        </p:txBody>
      </p:sp>
      <p:sp>
        <p:nvSpPr>
          <p:cNvPr id="3" name="内容占位符 2"/>
          <p:cNvSpPr>
            <a:spLocks noGrp="1"/>
          </p:cNvSpPr>
          <p:nvPr>
            <p:ph idx="1"/>
          </p:nvPr>
        </p:nvSpPr>
        <p:spPr/>
        <p:txBody>
          <a:bodyPr/>
          <a:lstStyle/>
          <a:p>
            <a:r>
              <a:rPr lang="zh-CN" altLang="en-US" dirty="0" smtClean="0"/>
              <a:t>留存备查资料：</a:t>
            </a:r>
            <a:endParaRPr lang="en-US" altLang="zh-CN" dirty="0" smtClean="0"/>
          </a:p>
          <a:p>
            <a:r>
              <a:rPr lang="en-US" altLang="zh-CN" sz="2400" dirty="0"/>
              <a:t>1.</a:t>
            </a:r>
            <a:r>
              <a:rPr lang="zh-CN" altLang="zh-CN" sz="2400" dirty="0"/>
              <a:t>自主、委托、合作研究开发项目计划书和企业有权部门关于自主、委托、合作研究开发项目立项的决议文件；</a:t>
            </a:r>
            <a:r>
              <a:rPr lang="en-US" altLang="zh-CN" sz="2400" dirty="0"/>
              <a:t/>
            </a:r>
            <a:br>
              <a:rPr lang="en-US" altLang="zh-CN" sz="2400" dirty="0"/>
            </a:br>
            <a:r>
              <a:rPr lang="en-US" altLang="zh-CN" sz="2400" dirty="0" smtClean="0"/>
              <a:t>2</a:t>
            </a:r>
            <a:r>
              <a:rPr lang="en-US" altLang="zh-CN" sz="2400" dirty="0"/>
              <a:t>.</a:t>
            </a:r>
            <a:r>
              <a:rPr lang="zh-CN" altLang="zh-CN" sz="2400" dirty="0"/>
              <a:t>自主、委托、合作研究开发专门机构或项目组的编制情况和研发人员名单；</a:t>
            </a:r>
            <a:r>
              <a:rPr lang="en-US" altLang="zh-CN" sz="2400" dirty="0"/>
              <a:t/>
            </a:r>
            <a:br>
              <a:rPr lang="en-US" altLang="zh-CN" sz="2400" dirty="0"/>
            </a:br>
            <a:r>
              <a:rPr lang="en-US" altLang="zh-CN" sz="2400" dirty="0" smtClean="0"/>
              <a:t>3</a:t>
            </a:r>
            <a:r>
              <a:rPr lang="en-US" altLang="zh-CN" sz="2400" dirty="0"/>
              <a:t>.</a:t>
            </a:r>
            <a:r>
              <a:rPr lang="zh-CN" altLang="zh-CN" sz="2400" dirty="0"/>
              <a:t>经科技行政主管部门登记的委托、合作研究开发项目的合同；</a:t>
            </a:r>
            <a:r>
              <a:rPr lang="en-US" altLang="zh-CN" sz="2400" dirty="0"/>
              <a:t/>
            </a:r>
            <a:br>
              <a:rPr lang="en-US" altLang="zh-CN" sz="2400" dirty="0"/>
            </a:br>
            <a:r>
              <a:rPr lang="en-US" altLang="zh-CN" sz="2400" dirty="0" smtClean="0"/>
              <a:t>4</a:t>
            </a:r>
            <a:r>
              <a:rPr lang="en-US" altLang="zh-CN" sz="2400" dirty="0"/>
              <a:t>.</a:t>
            </a:r>
            <a:r>
              <a:rPr lang="zh-CN" altLang="zh-CN" sz="2400" dirty="0"/>
              <a:t>从事研发活动的人员和用于研发活动的仪器、设备、无形资产的费用分配说明（包括工作使用情况记录）；</a:t>
            </a:r>
            <a:r>
              <a:rPr lang="en-US" altLang="zh-CN" sz="2400" dirty="0"/>
              <a:t/>
            </a:r>
            <a:br>
              <a:rPr lang="en-US" altLang="zh-CN" sz="2400" dirty="0"/>
            </a:br>
            <a:r>
              <a:rPr lang="en-US" altLang="zh-CN" sz="2400" dirty="0" smtClean="0"/>
              <a:t>5</a:t>
            </a:r>
            <a:r>
              <a:rPr lang="en-US" altLang="zh-CN" sz="2400" dirty="0"/>
              <a:t>.</a:t>
            </a:r>
            <a:r>
              <a:rPr lang="zh-CN" altLang="zh-CN" sz="2400" dirty="0"/>
              <a:t>集中研发项目研发费决算表、集中研发项目费用分摊明细情况表和实际分享收益比例等资料；</a:t>
            </a:r>
            <a:r>
              <a:rPr lang="en-US" altLang="zh-CN" sz="2400" dirty="0"/>
              <a:t/>
            </a:r>
            <a:br>
              <a:rPr lang="en-US" altLang="zh-CN" sz="2400" dirty="0"/>
            </a:br>
            <a:r>
              <a:rPr lang="en-US" altLang="zh-CN" sz="2400" dirty="0" smtClean="0"/>
              <a:t>6</a:t>
            </a:r>
            <a:r>
              <a:rPr lang="en-US" altLang="zh-CN" sz="2400" dirty="0"/>
              <a:t>.</a:t>
            </a:r>
            <a:r>
              <a:rPr lang="zh-CN" altLang="zh-CN" sz="2400" dirty="0"/>
              <a:t>“研发支出”辅助账；</a:t>
            </a:r>
            <a:r>
              <a:rPr lang="en-US" altLang="zh-CN" sz="2400" dirty="0"/>
              <a:t/>
            </a:r>
            <a:br>
              <a:rPr lang="en-US" altLang="zh-CN" sz="2400" dirty="0"/>
            </a:br>
            <a:r>
              <a:rPr lang="en-US" altLang="zh-CN" sz="2400" dirty="0" smtClean="0"/>
              <a:t>7.</a:t>
            </a:r>
            <a:r>
              <a:rPr lang="zh-CN" altLang="zh-CN" sz="2400" dirty="0"/>
              <a:t>企业如果已取得地市级（含）以上科技行政主管部门出具的鉴定意见，应作为资料留存备查</a:t>
            </a:r>
            <a:r>
              <a:rPr lang="en-US" altLang="zh-CN" sz="2400" dirty="0"/>
              <a:t>;</a:t>
            </a:r>
            <a:br>
              <a:rPr lang="en-US" altLang="zh-CN" sz="2400" dirty="0"/>
            </a:br>
            <a:r>
              <a:rPr lang="en-US" altLang="zh-CN" sz="2400" dirty="0" smtClean="0"/>
              <a:t>8</a:t>
            </a:r>
            <a:r>
              <a:rPr lang="en-US" altLang="zh-CN" sz="2400" dirty="0"/>
              <a:t>.</a:t>
            </a:r>
            <a:r>
              <a:rPr lang="zh-CN" altLang="zh-CN" sz="2400" dirty="0"/>
              <a:t>省税务机关规定的其他资料。</a:t>
            </a:r>
            <a:r>
              <a:rPr lang="en-US" altLang="zh-CN" sz="2400" dirty="0"/>
              <a:t/>
            </a:r>
            <a:br>
              <a:rPr lang="en-US" altLang="zh-CN" sz="2400" dirty="0"/>
            </a:br>
            <a:endParaRPr lang="zh-CN" altLang="en-US" sz="2400" dirty="0"/>
          </a:p>
          <a:p>
            <a:endParaRPr lang="zh-CN" altLang="en-US" sz="2400" dirty="0"/>
          </a:p>
        </p:txBody>
      </p:sp>
    </p:spTree>
    <p:extLst>
      <p:ext uri="{BB962C8B-B14F-4D97-AF65-F5344CB8AC3E}">
        <p14:creationId xmlns:p14="http://schemas.microsoft.com/office/powerpoint/2010/main" val="13839891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4"/>
          <p:cNvGrpSpPr>
            <a:grpSpLocks/>
          </p:cNvGrpSpPr>
          <p:nvPr/>
        </p:nvGrpSpPr>
        <p:grpSpPr bwMode="auto">
          <a:xfrm rot="5400000">
            <a:off x="5353669" y="3132127"/>
            <a:ext cx="2071688" cy="4938713"/>
            <a:chOff x="9897236" y="243817"/>
            <a:chExt cx="2072151" cy="6585594"/>
          </a:xfrm>
        </p:grpSpPr>
        <p:sp>
          <p:nvSpPr>
            <p:cNvPr id="6" name="椭圆 5"/>
            <p:cNvSpPr/>
            <p:nvPr/>
          </p:nvSpPr>
          <p:spPr>
            <a:xfrm>
              <a:off x="11464449"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6"/>
            <p:cNvSpPr/>
            <p:nvPr/>
          </p:nvSpPr>
          <p:spPr>
            <a:xfrm>
              <a:off x="10849949" y="3531852"/>
              <a:ext cx="347741"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11699452" y="2630063"/>
              <a:ext cx="65102"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椭圆 8"/>
            <p:cNvSpPr/>
            <p:nvPr/>
          </p:nvSpPr>
          <p:spPr>
            <a:xfrm>
              <a:off x="10530791" y="1369465"/>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11534314" y="1124966"/>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10753090" y="250463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1"/>
            <p:cNvSpPr/>
            <p:nvPr/>
          </p:nvSpPr>
          <p:spPr>
            <a:xfrm>
              <a:off x="10108421" y="6407095"/>
              <a:ext cx="422369"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a:xfrm>
              <a:off x="11778844"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4" name="椭圆 13"/>
            <p:cNvSpPr/>
            <p:nvPr/>
          </p:nvSpPr>
          <p:spPr>
            <a:xfrm>
              <a:off x="11386643" y="4039901"/>
              <a:ext cx="185780"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5" name="椭圆 14"/>
            <p:cNvSpPr/>
            <p:nvPr/>
          </p:nvSpPr>
          <p:spPr>
            <a:xfrm>
              <a:off x="11270731" y="583236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a:xfrm>
              <a:off x="11450158" y="429573"/>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椭圆 16"/>
            <p:cNvSpPr/>
            <p:nvPr/>
          </p:nvSpPr>
          <p:spPr>
            <a:xfrm>
              <a:off x="9897236" y="243817"/>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7"/>
            <p:cNvSpPr/>
            <p:nvPr/>
          </p:nvSpPr>
          <p:spPr>
            <a:xfrm>
              <a:off x="10735623" y="5692650"/>
              <a:ext cx="261997"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11486679"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9"/>
            <p:cNvSpPr/>
            <p:nvPr/>
          </p:nvSpPr>
          <p:spPr>
            <a:xfrm>
              <a:off x="11662930" y="5175074"/>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 name="椭圆 20"/>
            <p:cNvSpPr/>
            <p:nvPr/>
          </p:nvSpPr>
          <p:spPr>
            <a:xfrm>
              <a:off x="1107542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椭圆 21"/>
            <p:cNvSpPr/>
            <p:nvPr/>
          </p:nvSpPr>
          <p:spPr>
            <a:xfrm>
              <a:off x="1102461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099" name="组合 22"/>
          <p:cNvGrpSpPr>
            <a:grpSpLocks/>
          </p:cNvGrpSpPr>
          <p:nvPr/>
        </p:nvGrpSpPr>
        <p:grpSpPr bwMode="auto">
          <a:xfrm rot="-5400000">
            <a:off x="1396372" y="4024505"/>
            <a:ext cx="2071687" cy="4938713"/>
            <a:chOff x="9897236" y="243817"/>
            <a:chExt cx="2072151" cy="6585594"/>
          </a:xfrm>
        </p:grpSpPr>
        <p:sp>
          <p:nvSpPr>
            <p:cNvPr id="24" name="椭圆 23"/>
            <p:cNvSpPr/>
            <p:nvPr/>
          </p:nvSpPr>
          <p:spPr>
            <a:xfrm>
              <a:off x="11458098" y="1877515"/>
              <a:ext cx="396964" cy="39691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24"/>
            <p:cNvSpPr/>
            <p:nvPr/>
          </p:nvSpPr>
          <p:spPr>
            <a:xfrm>
              <a:off x="10849950" y="3531852"/>
              <a:ext cx="347740" cy="349284"/>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25"/>
            <p:cNvSpPr/>
            <p:nvPr/>
          </p:nvSpPr>
          <p:spPr>
            <a:xfrm>
              <a:off x="11699453" y="2623714"/>
              <a:ext cx="65103" cy="65093"/>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10524439" y="1369466"/>
              <a:ext cx="333450" cy="33340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8" name="椭圆 27"/>
            <p:cNvSpPr/>
            <p:nvPr/>
          </p:nvSpPr>
          <p:spPr>
            <a:xfrm>
              <a:off x="11527964" y="1118617"/>
              <a:ext cx="44460" cy="46042"/>
            </a:xfrm>
            <a:prstGeom prst="ellipse">
              <a:avLst/>
            </a:prstGeom>
            <a:solidFill>
              <a:srgbClr val="1D191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椭圆 28"/>
            <p:cNvSpPr/>
            <p:nvPr/>
          </p:nvSpPr>
          <p:spPr>
            <a:xfrm>
              <a:off x="10746739" y="2498288"/>
              <a:ext cx="222300" cy="223860"/>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29"/>
            <p:cNvSpPr/>
            <p:nvPr/>
          </p:nvSpPr>
          <p:spPr>
            <a:xfrm>
              <a:off x="10102069" y="6407095"/>
              <a:ext cx="422370" cy="422316"/>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30"/>
            <p:cNvSpPr/>
            <p:nvPr/>
          </p:nvSpPr>
          <p:spPr>
            <a:xfrm>
              <a:off x="11772493" y="6407095"/>
              <a:ext cx="190543" cy="190519"/>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31"/>
            <p:cNvSpPr/>
            <p:nvPr/>
          </p:nvSpPr>
          <p:spPr>
            <a:xfrm>
              <a:off x="11386645" y="4033551"/>
              <a:ext cx="185779" cy="185755"/>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3" name="椭圆 32"/>
            <p:cNvSpPr/>
            <p:nvPr/>
          </p:nvSpPr>
          <p:spPr>
            <a:xfrm>
              <a:off x="11264380" y="583236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4" name="椭圆 33"/>
            <p:cNvSpPr/>
            <p:nvPr/>
          </p:nvSpPr>
          <p:spPr>
            <a:xfrm>
              <a:off x="11443808" y="429574"/>
              <a:ext cx="231827" cy="231798"/>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5" name="椭圆 34"/>
            <p:cNvSpPr/>
            <p:nvPr/>
          </p:nvSpPr>
          <p:spPr>
            <a:xfrm>
              <a:off x="9890885" y="243818"/>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6" name="椭圆 35"/>
            <p:cNvSpPr/>
            <p:nvPr/>
          </p:nvSpPr>
          <p:spPr>
            <a:xfrm>
              <a:off x="10735624" y="5686299"/>
              <a:ext cx="261996" cy="261964"/>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7" name="椭圆 36"/>
            <p:cNvSpPr/>
            <p:nvPr/>
          </p:nvSpPr>
          <p:spPr>
            <a:xfrm>
              <a:off x="11480328" y="2871387"/>
              <a:ext cx="482708" cy="482647"/>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8" name="椭圆 37"/>
            <p:cNvSpPr/>
            <p:nvPr/>
          </p:nvSpPr>
          <p:spPr>
            <a:xfrm>
              <a:off x="11662932" y="5175075"/>
              <a:ext cx="230239" cy="231798"/>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9" name="椭圆 38"/>
            <p:cNvSpPr/>
            <p:nvPr/>
          </p:nvSpPr>
          <p:spPr>
            <a:xfrm>
              <a:off x="11069074" y="1151956"/>
              <a:ext cx="371558" cy="371511"/>
            </a:xfrm>
            <a:prstGeom prst="ellipse">
              <a:avLst/>
            </a:prstGeom>
            <a:noFill/>
            <a:ln w="76200">
              <a:solidFill>
                <a:srgbClr val="1D19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0" name="椭圆 39"/>
            <p:cNvSpPr/>
            <p:nvPr/>
          </p:nvSpPr>
          <p:spPr>
            <a:xfrm>
              <a:off x="11018263" y="4681314"/>
              <a:ext cx="273111" cy="273077"/>
            </a:xfrm>
            <a:prstGeom prst="ellipse">
              <a:avLst/>
            </a:prstGeom>
            <a:solidFill>
              <a:srgbClr val="1D19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 name="组合 1"/>
          <p:cNvGrpSpPr>
            <a:grpSpLocks/>
          </p:cNvGrpSpPr>
          <p:nvPr/>
        </p:nvGrpSpPr>
        <p:grpSpPr bwMode="auto">
          <a:xfrm>
            <a:off x="1888883" y="1340765"/>
            <a:ext cx="5696588" cy="2901033"/>
            <a:chOff x="3590734" y="1339386"/>
            <a:chExt cx="4828554" cy="2902908"/>
          </a:xfrm>
        </p:grpSpPr>
        <p:sp>
          <p:nvSpPr>
            <p:cNvPr id="45" name="圆角矩形 44"/>
            <p:cNvSpPr/>
            <p:nvPr/>
          </p:nvSpPr>
          <p:spPr>
            <a:xfrm flipV="1">
              <a:off x="3590734" y="1339386"/>
              <a:ext cx="4692779" cy="2902908"/>
            </a:xfrm>
            <a:prstGeom prst="roundRect">
              <a:avLst>
                <a:gd name="adj" fmla="val 7741"/>
              </a:avLst>
            </a:prstGeom>
            <a:solidFill>
              <a:schemeClr val="tx2">
                <a:lumMod val="60000"/>
                <a:lumOff val="40000"/>
              </a:schemeClr>
            </a:solid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 name="文本框 40"/>
            <p:cNvSpPr txBox="1"/>
            <p:nvPr/>
          </p:nvSpPr>
          <p:spPr>
            <a:xfrm>
              <a:off x="3641659" y="2276098"/>
              <a:ext cx="4590928" cy="1324294"/>
            </a:xfrm>
            <a:prstGeom prst="rect">
              <a:avLst/>
            </a:prstGeom>
            <a:noFill/>
          </p:spPr>
          <p:txBody>
            <a:bodyPr wrap="square">
              <a:spAutoFit/>
            </a:bodyPr>
            <a:lstStyle/>
            <a:p>
              <a:pPr algn="ctr"/>
              <a:r>
                <a:rPr lang="zh-CN" altLang="en-US" sz="4000" b="1" dirty="0">
                  <a:solidFill>
                    <a:prstClr val="black">
                      <a:lumMod val="85000"/>
                      <a:lumOff val="15000"/>
                    </a:prstClr>
                  </a:solidFill>
                </a:rPr>
                <a:t>研发费用加</a:t>
              </a:r>
              <a:r>
                <a:rPr lang="zh-CN" altLang="en-US" sz="4000" b="1" dirty="0" smtClean="0">
                  <a:solidFill>
                    <a:prstClr val="black">
                      <a:lumMod val="85000"/>
                      <a:lumOff val="15000"/>
                    </a:prstClr>
                  </a:solidFill>
                </a:rPr>
                <a:t>计</a:t>
              </a:r>
              <a:endParaRPr lang="en-US" altLang="zh-CN" sz="4000" b="1" dirty="0" smtClean="0">
                <a:solidFill>
                  <a:prstClr val="black">
                    <a:lumMod val="85000"/>
                    <a:lumOff val="15000"/>
                  </a:prstClr>
                </a:solidFill>
              </a:endParaRPr>
            </a:p>
            <a:p>
              <a:pPr algn="ctr"/>
              <a:r>
                <a:rPr lang="zh-CN" altLang="en-US" sz="4000" b="1" dirty="0" smtClean="0">
                  <a:solidFill>
                    <a:prstClr val="black">
                      <a:lumMod val="85000"/>
                      <a:lumOff val="15000"/>
                    </a:prstClr>
                  </a:solidFill>
                </a:rPr>
                <a:t>扣除案例解析</a:t>
              </a:r>
              <a:endParaRPr lang="zh-CN" altLang="en-US" sz="4000" b="1" dirty="0">
                <a:solidFill>
                  <a:prstClr val="black">
                    <a:lumMod val="85000"/>
                    <a:lumOff val="15000"/>
                  </a:prstClr>
                </a:solidFill>
              </a:endParaRPr>
            </a:p>
          </p:txBody>
        </p:sp>
        <p:sp>
          <p:nvSpPr>
            <p:cNvPr id="42" name="文本框 41"/>
            <p:cNvSpPr txBox="1"/>
            <p:nvPr/>
          </p:nvSpPr>
          <p:spPr>
            <a:xfrm>
              <a:off x="3600359" y="1544471"/>
              <a:ext cx="4818929" cy="522625"/>
            </a:xfrm>
            <a:prstGeom prst="rect">
              <a:avLst/>
            </a:prstGeom>
            <a:noFill/>
          </p:spPr>
          <p:txBody>
            <a:bodyPr>
              <a:spAutoFit/>
            </a:bodyPr>
            <a:lstStyle/>
            <a:p>
              <a:pPr algn="ctr" fontAlgn="auto">
                <a:spcBef>
                  <a:spcPts val="0"/>
                </a:spcBef>
                <a:spcAft>
                  <a:spcPts val="0"/>
                </a:spcAft>
                <a:defRPr/>
              </a:pPr>
              <a:r>
                <a:rPr lang="en-US" altLang="zh-CN" sz="2800" b="1" dirty="0">
                  <a:solidFill>
                    <a:prstClr val="black">
                      <a:lumMod val="75000"/>
                      <a:lumOff val="25000"/>
                    </a:prstClr>
                  </a:solidFill>
                  <a:latin typeface="微软雅黑" panose="020B0503020204020204" pitchFamily="34" charset="-122"/>
                  <a:ea typeface="微软雅黑" panose="020B0503020204020204" pitchFamily="34" charset="-122"/>
                </a:rPr>
                <a:t>Part </a:t>
              </a:r>
              <a:r>
                <a:rPr lang="en-US" altLang="zh-CN" sz="2800" b="1" dirty="0" smtClean="0">
                  <a:solidFill>
                    <a:prstClr val="black">
                      <a:lumMod val="75000"/>
                      <a:lumOff val="25000"/>
                    </a:prstClr>
                  </a:solidFill>
                  <a:latin typeface="微软雅黑" panose="020B0503020204020204" pitchFamily="34" charset="-122"/>
                  <a:ea typeface="微软雅黑" panose="020B0503020204020204" pitchFamily="34" charset="-122"/>
                </a:rPr>
                <a:t>Ⅳ</a:t>
              </a:r>
              <a:endParaRPr lang="zh-CN" altLang="en-US" sz="28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415759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案例解析</a:t>
            </a:r>
            <a:endParaRPr lang="zh-CN" altLang="en-US" dirty="0"/>
          </a:p>
        </p:txBody>
      </p:sp>
      <p:sp>
        <p:nvSpPr>
          <p:cNvPr id="3" name="内容占位符 2"/>
          <p:cNvSpPr>
            <a:spLocks noGrp="1"/>
          </p:cNvSpPr>
          <p:nvPr>
            <p:ph idx="1"/>
          </p:nvPr>
        </p:nvSpPr>
        <p:spPr>
          <a:xfrm>
            <a:off x="107504" y="1076325"/>
            <a:ext cx="9036496" cy="3072755"/>
          </a:xfrm>
        </p:spPr>
        <p:txBody>
          <a:bodyPr/>
          <a:lstStyle/>
          <a:p>
            <a:pPr marL="0" indent="0">
              <a:buNone/>
            </a:pPr>
            <a:r>
              <a:rPr lang="zh-CN" altLang="zh-CN" sz="1800" dirty="0" smtClean="0"/>
              <a:t>【案例】</a:t>
            </a:r>
            <a:r>
              <a:rPr lang="zh-CN" altLang="zh-CN" sz="1800" dirty="0"/>
              <a:t>：</a:t>
            </a:r>
            <a:r>
              <a:rPr lang="en-US" altLang="zh-CN" sz="1800" dirty="0"/>
              <a:t>A</a:t>
            </a:r>
            <a:r>
              <a:rPr lang="zh-CN" altLang="zh-CN" sz="1800" dirty="0"/>
              <a:t>企业是软件企业，是科技型中小企业，取得科技型中小企业登记编号</a:t>
            </a:r>
            <a:r>
              <a:rPr lang="en-US" altLang="zh-CN" sz="1800" dirty="0"/>
              <a:t>10001</a:t>
            </a:r>
            <a:r>
              <a:rPr lang="zh-CN" altLang="zh-CN" sz="1800" dirty="0"/>
              <a:t>，</a:t>
            </a:r>
            <a:r>
              <a:rPr lang="en-US" altLang="zh-CN" sz="1800" dirty="0"/>
              <a:t>2017</a:t>
            </a:r>
            <a:r>
              <a:rPr lang="zh-CN" altLang="zh-CN" sz="1800" dirty="0"/>
              <a:t>年进行甲、乙两个研发项目的研发工作，假设该研发符合研发费用加计扣除的相关条件，研发费用支出明细如下：</a:t>
            </a:r>
          </a:p>
          <a:p>
            <a:pPr marL="0" indent="0">
              <a:buNone/>
            </a:pPr>
            <a:r>
              <a:rPr lang="en-US" altLang="zh-CN" sz="1800" dirty="0"/>
              <a:t>    </a:t>
            </a:r>
            <a:r>
              <a:rPr lang="zh-CN" altLang="zh-CN" sz="1800" dirty="0"/>
              <a:t>（一）自主研发费用</a:t>
            </a:r>
            <a:r>
              <a:rPr lang="zh-CN" altLang="en-US" sz="1800" dirty="0"/>
              <a:t>。</a:t>
            </a:r>
            <a:r>
              <a:rPr lang="zh-CN" altLang="zh-CN" sz="1800" dirty="0"/>
              <a:t>共</a:t>
            </a:r>
            <a:r>
              <a:rPr lang="en-US" altLang="zh-CN" sz="1800" dirty="0"/>
              <a:t>230</a:t>
            </a:r>
            <a:r>
              <a:rPr lang="zh-CN" altLang="zh-CN" sz="1800" dirty="0"/>
              <a:t>万元。其中直接从事研发活动的本企业在职人员工资薪金</a:t>
            </a:r>
            <a:r>
              <a:rPr lang="en-US" altLang="zh-CN" sz="1800" dirty="0"/>
              <a:t>60</a:t>
            </a:r>
            <a:r>
              <a:rPr lang="zh-CN" altLang="zh-CN" sz="1800" dirty="0"/>
              <a:t>万，五险一金</a:t>
            </a:r>
            <a:r>
              <a:rPr lang="en-US" altLang="zh-CN" sz="1800" dirty="0"/>
              <a:t>15</a:t>
            </a:r>
            <a:r>
              <a:rPr lang="zh-CN" altLang="zh-CN" sz="1800" dirty="0"/>
              <a:t>万元，外聘研发人员的劳务费用</a:t>
            </a:r>
            <a:r>
              <a:rPr lang="en-US" altLang="zh-CN" sz="1800" dirty="0"/>
              <a:t>10</a:t>
            </a:r>
            <a:r>
              <a:rPr lang="zh-CN" altLang="zh-CN" sz="1800" dirty="0"/>
              <a:t>万元，直接消耗的材料费用</a:t>
            </a:r>
            <a:r>
              <a:rPr lang="en-US" altLang="zh-CN" sz="1800" dirty="0"/>
              <a:t>8</a:t>
            </a:r>
            <a:r>
              <a:rPr lang="zh-CN" altLang="zh-CN" sz="1800" dirty="0"/>
              <a:t>万元，中间试验费用</a:t>
            </a:r>
            <a:r>
              <a:rPr lang="en-US" altLang="zh-CN" sz="1800" dirty="0"/>
              <a:t>20</a:t>
            </a:r>
            <a:r>
              <a:rPr lang="zh-CN" altLang="zh-CN" sz="1800" dirty="0"/>
              <a:t>万元，用于不构成固定资产的样品样机购置费</a:t>
            </a:r>
            <a:r>
              <a:rPr lang="en-US" altLang="zh-CN" sz="1800" dirty="0"/>
              <a:t>10</a:t>
            </a:r>
            <a:r>
              <a:rPr lang="zh-CN" altLang="zh-CN" sz="1800" dirty="0"/>
              <a:t>万，通过经营租赁方式租入的同时用于研发活动和非研发活动的仪器设备租赁费</a:t>
            </a:r>
            <a:r>
              <a:rPr lang="en-US" altLang="zh-CN" sz="1800" dirty="0"/>
              <a:t>10</a:t>
            </a:r>
            <a:r>
              <a:rPr lang="zh-CN" altLang="zh-CN" sz="1800" dirty="0"/>
              <a:t>万（按实际工时占比等合理方法研发费用应分配</a:t>
            </a:r>
            <a:r>
              <a:rPr lang="en-US" altLang="zh-CN" sz="1800" dirty="0"/>
              <a:t>7</a:t>
            </a:r>
            <a:r>
              <a:rPr lang="zh-CN" altLang="zh-CN" sz="1800" dirty="0"/>
              <a:t>万），用于研发活动的设备折旧费</a:t>
            </a:r>
            <a:r>
              <a:rPr lang="en-US" altLang="zh-CN" sz="1800" dirty="0"/>
              <a:t>35</a:t>
            </a:r>
            <a:r>
              <a:rPr lang="zh-CN" altLang="zh-CN" sz="1800" dirty="0"/>
              <a:t>万元，用于研发活动的软件的摊销费</a:t>
            </a:r>
            <a:r>
              <a:rPr lang="en-US" altLang="zh-CN" sz="1800" dirty="0"/>
              <a:t>10</a:t>
            </a:r>
            <a:r>
              <a:rPr lang="zh-CN" altLang="zh-CN" sz="1800" dirty="0"/>
              <a:t>万元、新产品年设计费</a:t>
            </a:r>
            <a:r>
              <a:rPr lang="en-US" altLang="zh-CN" sz="1800" dirty="0"/>
              <a:t>5</a:t>
            </a:r>
            <a:r>
              <a:rPr lang="zh-CN" altLang="zh-CN" sz="1800" dirty="0"/>
              <a:t>万，其他相关费用</a:t>
            </a:r>
            <a:r>
              <a:rPr lang="en-US" altLang="zh-CN" sz="1800" dirty="0"/>
              <a:t>50</a:t>
            </a:r>
            <a:r>
              <a:rPr lang="zh-CN" altLang="zh-CN" sz="1800" dirty="0"/>
              <a:t>万（其中专家咨询费</a:t>
            </a:r>
            <a:r>
              <a:rPr lang="en-US" altLang="zh-CN" sz="1800" dirty="0"/>
              <a:t>10</a:t>
            </a:r>
            <a:r>
              <a:rPr lang="zh-CN" altLang="zh-CN" sz="1800" dirty="0"/>
              <a:t>万、知识产权申请费</a:t>
            </a:r>
            <a:r>
              <a:rPr lang="en-US" altLang="zh-CN" sz="1800" dirty="0"/>
              <a:t>0.5</a:t>
            </a:r>
            <a:r>
              <a:rPr lang="zh-CN" altLang="zh-CN" sz="1800" dirty="0"/>
              <a:t>万、职工福利费</a:t>
            </a:r>
            <a:r>
              <a:rPr lang="en-US" altLang="zh-CN" sz="1800" dirty="0"/>
              <a:t>5</a:t>
            </a:r>
            <a:r>
              <a:rPr lang="zh-CN" altLang="zh-CN" sz="1800" dirty="0"/>
              <a:t>万、差旅费</a:t>
            </a:r>
            <a:r>
              <a:rPr lang="en-US" altLang="zh-CN" sz="1800" dirty="0"/>
              <a:t>34.5</a:t>
            </a:r>
            <a:r>
              <a:rPr lang="zh-CN" altLang="zh-CN" sz="1800" dirty="0"/>
              <a:t>万</a:t>
            </a:r>
            <a:r>
              <a:rPr lang="zh-CN" altLang="zh-CN" sz="1800" dirty="0" smtClean="0"/>
              <a:t>）</a:t>
            </a:r>
            <a:r>
              <a:rPr lang="en-US" altLang="zh-CN" sz="1800" dirty="0" smtClean="0"/>
              <a:t> </a:t>
            </a:r>
            <a:endParaRPr lang="en-US" altLang="zh-CN" sz="2400" dirty="0" smtClean="0"/>
          </a:p>
          <a:p>
            <a:pPr marL="0" indent="0">
              <a:buNone/>
            </a:pPr>
            <a:endParaRPr lang="zh-CN" altLang="en-US" sz="2400" dirty="0"/>
          </a:p>
        </p:txBody>
      </p:sp>
      <p:sp>
        <p:nvSpPr>
          <p:cNvPr id="4" name="TextBox 3"/>
          <p:cNvSpPr txBox="1"/>
          <p:nvPr/>
        </p:nvSpPr>
        <p:spPr>
          <a:xfrm>
            <a:off x="273108" y="4137753"/>
            <a:ext cx="4802947" cy="369332"/>
          </a:xfrm>
          <a:prstGeom prst="rect">
            <a:avLst/>
          </a:prstGeom>
          <a:noFill/>
        </p:spPr>
        <p:txBody>
          <a:bodyPr wrap="square" rtlCol="0">
            <a:spAutoFit/>
          </a:bodyPr>
          <a:lstStyle/>
          <a:p>
            <a:r>
              <a:rPr lang="zh-CN" altLang="en-US" b="1" dirty="0" smtClean="0">
                <a:solidFill>
                  <a:srgbClr val="FF0000"/>
                </a:solidFill>
                <a:latin typeface="+mn-lt"/>
              </a:rPr>
              <a:t>（一）</a:t>
            </a:r>
            <a:r>
              <a:rPr lang="zh-CN" altLang="zh-CN" b="1" dirty="0" smtClean="0">
                <a:solidFill>
                  <a:srgbClr val="FF0000"/>
                </a:solidFill>
                <a:latin typeface="+mn-lt"/>
              </a:rPr>
              <a:t>人员</a:t>
            </a:r>
            <a:r>
              <a:rPr lang="zh-CN" altLang="zh-CN" b="1" dirty="0">
                <a:solidFill>
                  <a:srgbClr val="FF0000"/>
                </a:solidFill>
                <a:latin typeface="+mn-lt"/>
              </a:rPr>
              <a:t>人工费用</a:t>
            </a:r>
            <a:r>
              <a:rPr lang="zh-CN" altLang="en-US" b="1" dirty="0">
                <a:solidFill>
                  <a:srgbClr val="FF0000"/>
                </a:solidFill>
                <a:latin typeface="+mn-lt"/>
              </a:rPr>
              <a:t>：</a:t>
            </a:r>
            <a:r>
              <a:rPr lang="en-US" altLang="zh-CN" b="1" dirty="0">
                <a:solidFill>
                  <a:srgbClr val="FF0000"/>
                </a:solidFill>
                <a:latin typeface="+mn-lt"/>
              </a:rPr>
              <a:t> 60+15+ </a:t>
            </a:r>
            <a:r>
              <a:rPr lang="en-US" altLang="zh-CN" b="1" dirty="0" smtClean="0">
                <a:solidFill>
                  <a:srgbClr val="FF0000"/>
                </a:solidFill>
                <a:latin typeface="+mn-lt"/>
              </a:rPr>
              <a:t>10=85</a:t>
            </a:r>
            <a:r>
              <a:rPr lang="zh-CN" altLang="en-US" b="1" dirty="0" smtClean="0">
                <a:solidFill>
                  <a:srgbClr val="FF0000"/>
                </a:solidFill>
                <a:latin typeface="+mn-lt"/>
              </a:rPr>
              <a:t>万</a:t>
            </a:r>
            <a:endParaRPr lang="zh-CN" altLang="en-US" b="1" dirty="0">
              <a:solidFill>
                <a:srgbClr val="FF0000"/>
              </a:solidFill>
              <a:latin typeface="+mn-lt"/>
            </a:endParaRPr>
          </a:p>
        </p:txBody>
      </p:sp>
      <p:sp>
        <p:nvSpPr>
          <p:cNvPr id="5" name="TextBox 4"/>
          <p:cNvSpPr txBox="1"/>
          <p:nvPr/>
        </p:nvSpPr>
        <p:spPr>
          <a:xfrm>
            <a:off x="273109" y="4464400"/>
            <a:ext cx="5472608" cy="646331"/>
          </a:xfrm>
          <a:prstGeom prst="rect">
            <a:avLst/>
          </a:prstGeom>
          <a:noFill/>
        </p:spPr>
        <p:txBody>
          <a:bodyPr wrap="square" rtlCol="0">
            <a:spAutoFit/>
          </a:bodyPr>
          <a:lstStyle/>
          <a:p>
            <a:r>
              <a:rPr lang="zh-CN" altLang="en-US" b="1" dirty="0" smtClean="0">
                <a:solidFill>
                  <a:srgbClr val="FF0000"/>
                </a:solidFill>
                <a:latin typeface="+mn-lt"/>
              </a:rPr>
              <a:t>（二）</a:t>
            </a:r>
            <a:r>
              <a:rPr lang="zh-CN" altLang="zh-CN" b="1" dirty="0" smtClean="0">
                <a:solidFill>
                  <a:srgbClr val="FF0000"/>
                </a:solidFill>
                <a:latin typeface="+mn-lt"/>
              </a:rPr>
              <a:t>直接</a:t>
            </a:r>
            <a:r>
              <a:rPr lang="zh-CN" altLang="zh-CN" b="1" dirty="0">
                <a:solidFill>
                  <a:srgbClr val="FF0000"/>
                </a:solidFill>
                <a:latin typeface="+mn-lt"/>
              </a:rPr>
              <a:t>投入费用</a:t>
            </a:r>
            <a:r>
              <a:rPr lang="zh-CN" altLang="en-US" b="1" dirty="0">
                <a:solidFill>
                  <a:srgbClr val="FF0000"/>
                </a:solidFill>
                <a:latin typeface="+mn-lt"/>
              </a:rPr>
              <a:t>：</a:t>
            </a:r>
            <a:r>
              <a:rPr lang="en-US" altLang="zh-CN" b="1" dirty="0" smtClean="0">
                <a:solidFill>
                  <a:srgbClr val="FF0000"/>
                </a:solidFill>
                <a:latin typeface="+mn-lt"/>
              </a:rPr>
              <a:t>8+20+10+7=45</a:t>
            </a:r>
            <a:r>
              <a:rPr lang="zh-CN" altLang="en-US" b="1" dirty="0" smtClean="0">
                <a:solidFill>
                  <a:srgbClr val="FF0000"/>
                </a:solidFill>
                <a:latin typeface="+mn-lt"/>
              </a:rPr>
              <a:t>万</a:t>
            </a:r>
            <a:endParaRPr lang="en-US" altLang="zh-CN" b="1" dirty="0">
              <a:solidFill>
                <a:srgbClr val="FF0000"/>
              </a:solidFill>
              <a:latin typeface="+mn-lt"/>
            </a:endParaRPr>
          </a:p>
          <a:p>
            <a:endParaRPr lang="zh-CN" altLang="en-US" b="1" dirty="0">
              <a:solidFill>
                <a:srgbClr val="FF0000"/>
              </a:solidFill>
              <a:latin typeface="+mn-lt"/>
            </a:endParaRPr>
          </a:p>
        </p:txBody>
      </p:sp>
      <p:sp>
        <p:nvSpPr>
          <p:cNvPr id="6" name="TextBox 5"/>
          <p:cNvSpPr txBox="1"/>
          <p:nvPr/>
        </p:nvSpPr>
        <p:spPr>
          <a:xfrm>
            <a:off x="263498" y="4762973"/>
            <a:ext cx="7836893" cy="1200329"/>
          </a:xfrm>
          <a:prstGeom prst="rect">
            <a:avLst/>
          </a:prstGeom>
          <a:noFill/>
        </p:spPr>
        <p:txBody>
          <a:bodyPr wrap="square" rtlCol="0">
            <a:spAutoFit/>
          </a:bodyPr>
          <a:lstStyle/>
          <a:p>
            <a:pPr marL="0" indent="0">
              <a:buNone/>
            </a:pPr>
            <a:r>
              <a:rPr lang="zh-CN" altLang="en-US" b="1" dirty="0" smtClean="0">
                <a:solidFill>
                  <a:srgbClr val="FF0000"/>
                </a:solidFill>
                <a:latin typeface="+mn-lt"/>
              </a:rPr>
              <a:t>（三）</a:t>
            </a:r>
            <a:r>
              <a:rPr lang="zh-CN" altLang="zh-CN" b="1" dirty="0" smtClean="0">
                <a:solidFill>
                  <a:srgbClr val="FF0000"/>
                </a:solidFill>
                <a:latin typeface="+mn-lt"/>
              </a:rPr>
              <a:t>折旧费</a:t>
            </a:r>
            <a:r>
              <a:rPr lang="zh-CN" altLang="zh-CN" b="1" dirty="0">
                <a:solidFill>
                  <a:srgbClr val="FF0000"/>
                </a:solidFill>
                <a:latin typeface="+mn-lt"/>
              </a:rPr>
              <a:t>用</a:t>
            </a:r>
            <a:r>
              <a:rPr lang="zh-CN" altLang="en-US" b="1" dirty="0">
                <a:solidFill>
                  <a:srgbClr val="FF0000"/>
                </a:solidFill>
                <a:latin typeface="+mn-lt"/>
              </a:rPr>
              <a:t>：</a:t>
            </a:r>
            <a:r>
              <a:rPr lang="en-US" altLang="zh-CN" b="1" dirty="0" smtClean="0">
                <a:solidFill>
                  <a:srgbClr val="FF0000"/>
                </a:solidFill>
                <a:latin typeface="+mn-lt"/>
              </a:rPr>
              <a:t>35</a:t>
            </a:r>
            <a:r>
              <a:rPr lang="zh-CN" altLang="en-US" b="1" dirty="0" smtClean="0">
                <a:solidFill>
                  <a:srgbClr val="FF0000"/>
                </a:solidFill>
                <a:latin typeface="+mn-lt"/>
              </a:rPr>
              <a:t>万</a:t>
            </a:r>
            <a:endParaRPr lang="en-US" altLang="zh-CN" b="1" dirty="0">
              <a:solidFill>
                <a:srgbClr val="FF0000"/>
              </a:solidFill>
              <a:latin typeface="+mn-lt"/>
            </a:endParaRPr>
          </a:p>
          <a:p>
            <a:pPr marL="0" indent="0">
              <a:buNone/>
            </a:pPr>
            <a:r>
              <a:rPr lang="zh-CN" altLang="en-US" b="1" dirty="0" smtClean="0">
                <a:solidFill>
                  <a:srgbClr val="FF0000"/>
                </a:solidFill>
                <a:latin typeface="+mn-lt"/>
              </a:rPr>
              <a:t>（四）</a:t>
            </a:r>
            <a:r>
              <a:rPr lang="zh-CN" altLang="zh-CN" b="1" dirty="0" smtClean="0">
                <a:solidFill>
                  <a:srgbClr val="FF0000"/>
                </a:solidFill>
                <a:latin typeface="+mn-lt"/>
              </a:rPr>
              <a:t>无形</a:t>
            </a:r>
            <a:r>
              <a:rPr lang="zh-CN" altLang="zh-CN" b="1" dirty="0">
                <a:solidFill>
                  <a:srgbClr val="FF0000"/>
                </a:solidFill>
                <a:latin typeface="+mn-lt"/>
              </a:rPr>
              <a:t>资产摊销</a:t>
            </a:r>
            <a:r>
              <a:rPr lang="en-US" altLang="zh-CN" b="1" dirty="0">
                <a:solidFill>
                  <a:srgbClr val="FF0000"/>
                </a:solidFill>
                <a:latin typeface="+mn-lt"/>
              </a:rPr>
              <a:t>:</a:t>
            </a:r>
            <a:r>
              <a:rPr lang="en-US" altLang="zh-CN" b="1" dirty="0" smtClean="0">
                <a:solidFill>
                  <a:srgbClr val="FF0000"/>
                </a:solidFill>
                <a:latin typeface="+mn-lt"/>
              </a:rPr>
              <a:t>10</a:t>
            </a:r>
            <a:r>
              <a:rPr lang="zh-CN" altLang="en-US" b="1" dirty="0" smtClean="0">
                <a:solidFill>
                  <a:srgbClr val="FF0000"/>
                </a:solidFill>
                <a:latin typeface="+mn-lt"/>
              </a:rPr>
              <a:t>万</a:t>
            </a:r>
            <a:endParaRPr lang="en-US" altLang="zh-CN" b="1" dirty="0">
              <a:solidFill>
                <a:srgbClr val="FF0000"/>
              </a:solidFill>
              <a:latin typeface="+mn-lt"/>
            </a:endParaRPr>
          </a:p>
          <a:p>
            <a:pPr marL="0" indent="0">
              <a:buNone/>
            </a:pPr>
            <a:r>
              <a:rPr lang="zh-CN" altLang="en-US" b="1" dirty="0" smtClean="0">
                <a:solidFill>
                  <a:srgbClr val="FF0000"/>
                </a:solidFill>
                <a:latin typeface="+mn-lt"/>
              </a:rPr>
              <a:t>（五）</a:t>
            </a:r>
            <a:r>
              <a:rPr lang="zh-CN" altLang="zh-CN" b="1" dirty="0" smtClean="0">
                <a:solidFill>
                  <a:srgbClr val="FF0000"/>
                </a:solidFill>
                <a:latin typeface="+mn-lt"/>
              </a:rPr>
              <a:t>新产品</a:t>
            </a:r>
            <a:r>
              <a:rPr lang="zh-CN" altLang="zh-CN" b="1" dirty="0">
                <a:solidFill>
                  <a:srgbClr val="FF0000"/>
                </a:solidFill>
                <a:latin typeface="+mn-lt"/>
              </a:rPr>
              <a:t>设计费</a:t>
            </a:r>
            <a:r>
              <a:rPr lang="en-US" altLang="zh-CN" b="1" dirty="0">
                <a:solidFill>
                  <a:srgbClr val="FF0000"/>
                </a:solidFill>
                <a:latin typeface="+mn-lt"/>
              </a:rPr>
              <a:t>:</a:t>
            </a:r>
            <a:r>
              <a:rPr lang="en-US" altLang="zh-CN" b="1" dirty="0" smtClean="0">
                <a:solidFill>
                  <a:srgbClr val="FF0000"/>
                </a:solidFill>
                <a:latin typeface="+mn-lt"/>
              </a:rPr>
              <a:t>5</a:t>
            </a:r>
            <a:r>
              <a:rPr lang="zh-CN" altLang="en-US" b="1" dirty="0" smtClean="0">
                <a:solidFill>
                  <a:srgbClr val="FF0000"/>
                </a:solidFill>
                <a:latin typeface="+mn-lt"/>
              </a:rPr>
              <a:t>万                              </a:t>
            </a:r>
            <a:r>
              <a:rPr lang="zh-CN" altLang="en-US" b="1" dirty="0" smtClean="0">
                <a:solidFill>
                  <a:schemeClr val="tx1">
                    <a:lumMod val="75000"/>
                  </a:schemeClr>
                </a:solidFill>
                <a:latin typeface="+mn-lt"/>
              </a:rPr>
              <a:t>前五项合计共</a:t>
            </a:r>
            <a:r>
              <a:rPr lang="en-US" altLang="zh-CN" b="1" dirty="0" smtClean="0">
                <a:solidFill>
                  <a:schemeClr val="tx1">
                    <a:lumMod val="75000"/>
                  </a:schemeClr>
                </a:solidFill>
                <a:latin typeface="+mn-lt"/>
              </a:rPr>
              <a:t>180</a:t>
            </a:r>
            <a:r>
              <a:rPr lang="zh-CN" altLang="en-US" b="1" dirty="0" smtClean="0">
                <a:solidFill>
                  <a:schemeClr val="tx1">
                    <a:lumMod val="75000"/>
                  </a:schemeClr>
                </a:solidFill>
                <a:latin typeface="+mn-lt"/>
              </a:rPr>
              <a:t>万</a:t>
            </a:r>
            <a:endParaRPr lang="en-US" altLang="zh-CN" b="1" dirty="0">
              <a:solidFill>
                <a:schemeClr val="tx1">
                  <a:lumMod val="75000"/>
                </a:schemeClr>
              </a:solidFill>
              <a:latin typeface="+mn-lt"/>
            </a:endParaRPr>
          </a:p>
          <a:p>
            <a:endParaRPr lang="zh-CN" altLang="en-US" dirty="0">
              <a:solidFill>
                <a:srgbClr val="FF0000"/>
              </a:solidFill>
            </a:endParaRPr>
          </a:p>
        </p:txBody>
      </p:sp>
      <p:sp>
        <p:nvSpPr>
          <p:cNvPr id="7" name="TextBox 6"/>
          <p:cNvSpPr txBox="1"/>
          <p:nvPr/>
        </p:nvSpPr>
        <p:spPr>
          <a:xfrm>
            <a:off x="263499" y="5649921"/>
            <a:ext cx="9061029" cy="1200329"/>
          </a:xfrm>
          <a:prstGeom prst="rect">
            <a:avLst/>
          </a:prstGeom>
          <a:noFill/>
        </p:spPr>
        <p:txBody>
          <a:bodyPr wrap="square" rtlCol="0">
            <a:spAutoFit/>
          </a:bodyPr>
          <a:lstStyle/>
          <a:p>
            <a:r>
              <a:rPr lang="zh-CN" altLang="en-US" b="1" dirty="0" smtClean="0">
                <a:solidFill>
                  <a:srgbClr val="FF0000"/>
                </a:solidFill>
                <a:latin typeface="+mn-lt"/>
              </a:rPr>
              <a:t>（六）</a:t>
            </a:r>
            <a:r>
              <a:rPr lang="zh-CN" altLang="zh-CN" b="1" dirty="0" smtClean="0">
                <a:solidFill>
                  <a:srgbClr val="FF0000"/>
                </a:solidFill>
                <a:latin typeface="+mn-lt"/>
              </a:rPr>
              <a:t>其他</a:t>
            </a:r>
            <a:r>
              <a:rPr lang="zh-CN" altLang="zh-CN" b="1" dirty="0">
                <a:solidFill>
                  <a:srgbClr val="FF0000"/>
                </a:solidFill>
                <a:latin typeface="+mn-lt"/>
              </a:rPr>
              <a:t>相关费用总额</a:t>
            </a:r>
            <a:r>
              <a:rPr lang="zh-CN" altLang="zh-CN" b="1" dirty="0" smtClean="0">
                <a:solidFill>
                  <a:srgbClr val="FF0000"/>
                </a:solidFill>
                <a:latin typeface="+mn-lt"/>
              </a:rPr>
              <a:t>不超过</a:t>
            </a:r>
            <a:r>
              <a:rPr lang="zh-CN" altLang="zh-CN" b="1" dirty="0">
                <a:solidFill>
                  <a:srgbClr val="FF0000"/>
                </a:solidFill>
                <a:latin typeface="+mn-lt"/>
              </a:rPr>
              <a:t>可加计扣除研发费用总额的</a:t>
            </a:r>
            <a:r>
              <a:rPr lang="en-US" altLang="zh-CN" b="1" dirty="0">
                <a:solidFill>
                  <a:srgbClr val="FF0000"/>
                </a:solidFill>
                <a:latin typeface="+mn-lt"/>
              </a:rPr>
              <a:t>10%</a:t>
            </a:r>
            <a:r>
              <a:rPr lang="zh-CN" altLang="zh-CN" b="1" dirty="0" smtClean="0">
                <a:solidFill>
                  <a:srgbClr val="FF0000"/>
                </a:solidFill>
                <a:latin typeface="+mn-lt"/>
              </a:rPr>
              <a:t>，其他</a:t>
            </a:r>
            <a:r>
              <a:rPr lang="zh-CN" altLang="zh-CN" b="1" dirty="0">
                <a:solidFill>
                  <a:srgbClr val="FF0000"/>
                </a:solidFill>
                <a:latin typeface="+mn-lt"/>
              </a:rPr>
              <a:t>相关费用限额为</a:t>
            </a:r>
            <a:r>
              <a:rPr lang="en-US" altLang="zh-CN" b="1" dirty="0">
                <a:solidFill>
                  <a:srgbClr val="FF0000"/>
                </a:solidFill>
                <a:latin typeface="+mn-lt"/>
              </a:rPr>
              <a:t>=</a:t>
            </a:r>
            <a:r>
              <a:rPr lang="zh-CN" altLang="zh-CN" b="1" dirty="0">
                <a:solidFill>
                  <a:srgbClr val="FF0000"/>
                </a:solidFill>
                <a:latin typeface="+mn-lt"/>
              </a:rPr>
              <a:t>除其他相关费用外的其他自主研发费用×</a:t>
            </a:r>
            <a:r>
              <a:rPr lang="en-US" altLang="zh-CN" b="1" dirty="0">
                <a:solidFill>
                  <a:srgbClr val="FF0000"/>
                </a:solidFill>
                <a:latin typeface="+mn-lt"/>
              </a:rPr>
              <a:t>10</a:t>
            </a:r>
            <a:r>
              <a:rPr lang="zh-CN" altLang="zh-CN" b="1" dirty="0">
                <a:solidFill>
                  <a:srgbClr val="FF0000"/>
                </a:solidFill>
                <a:latin typeface="+mn-lt"/>
              </a:rPr>
              <a:t>％</a:t>
            </a:r>
            <a:r>
              <a:rPr lang="en-US" altLang="zh-CN" b="1" dirty="0">
                <a:solidFill>
                  <a:srgbClr val="FF0000"/>
                </a:solidFill>
                <a:latin typeface="+mn-lt"/>
              </a:rPr>
              <a:t>/(1-10</a:t>
            </a:r>
            <a:r>
              <a:rPr lang="en-US" altLang="zh-CN" b="1" dirty="0">
                <a:solidFill>
                  <a:srgbClr val="FF0000"/>
                </a:solidFill>
                <a:latin typeface="+mn-lt"/>
              </a:rPr>
              <a:t>%)=</a:t>
            </a:r>
            <a:r>
              <a:rPr lang="en-US" altLang="zh-CN" b="1" dirty="0">
                <a:solidFill>
                  <a:srgbClr val="FF0000"/>
                </a:solidFill>
                <a:latin typeface="+mn-lt"/>
              </a:rPr>
              <a:t>180</a:t>
            </a:r>
            <a:r>
              <a:rPr lang="zh-CN" altLang="zh-CN" b="1" dirty="0">
                <a:solidFill>
                  <a:srgbClr val="FF0000"/>
                </a:solidFill>
                <a:latin typeface="+mn-lt"/>
              </a:rPr>
              <a:t>×</a:t>
            </a:r>
            <a:r>
              <a:rPr lang="en-US" altLang="zh-CN" b="1" dirty="0">
                <a:solidFill>
                  <a:srgbClr val="FF0000"/>
                </a:solidFill>
                <a:latin typeface="+mn-lt"/>
              </a:rPr>
              <a:t>10</a:t>
            </a:r>
            <a:r>
              <a:rPr lang="zh-CN" altLang="zh-CN" b="1" dirty="0">
                <a:solidFill>
                  <a:srgbClr val="FF0000"/>
                </a:solidFill>
                <a:latin typeface="+mn-lt"/>
              </a:rPr>
              <a:t>％</a:t>
            </a:r>
            <a:r>
              <a:rPr lang="en-US" altLang="zh-CN" b="1" dirty="0">
                <a:solidFill>
                  <a:srgbClr val="FF0000"/>
                </a:solidFill>
                <a:latin typeface="+mn-lt"/>
              </a:rPr>
              <a:t>/(1-10%)=20</a:t>
            </a:r>
            <a:r>
              <a:rPr lang="zh-CN" altLang="zh-CN" b="1" dirty="0">
                <a:solidFill>
                  <a:srgbClr val="FF0000"/>
                </a:solidFill>
                <a:latin typeface="+mn-lt"/>
              </a:rPr>
              <a:t>万元</a:t>
            </a:r>
            <a:r>
              <a:rPr lang="zh-CN" altLang="zh-CN" b="1" dirty="0" smtClean="0">
                <a:solidFill>
                  <a:srgbClr val="FF0000"/>
                </a:solidFill>
                <a:latin typeface="+mn-lt"/>
              </a:rPr>
              <a:t>。自主</a:t>
            </a:r>
            <a:r>
              <a:rPr lang="zh-CN" altLang="zh-CN" b="1" dirty="0">
                <a:solidFill>
                  <a:srgbClr val="FF0000"/>
                </a:solidFill>
                <a:latin typeface="+mn-lt"/>
              </a:rPr>
              <a:t>研发费用共可计算加计扣除的费用</a:t>
            </a:r>
            <a:r>
              <a:rPr lang="en-US" altLang="zh-CN" b="1" dirty="0" smtClean="0">
                <a:solidFill>
                  <a:srgbClr val="FF0000"/>
                </a:solidFill>
                <a:latin typeface="+mn-lt"/>
              </a:rPr>
              <a:t>=180+20=200</a:t>
            </a:r>
            <a:r>
              <a:rPr lang="zh-CN" altLang="zh-CN" b="1" dirty="0">
                <a:solidFill>
                  <a:srgbClr val="FF0000"/>
                </a:solidFill>
                <a:latin typeface="+mn-lt"/>
              </a:rPr>
              <a:t>万。</a:t>
            </a:r>
          </a:p>
          <a:p>
            <a:endParaRPr lang="zh-CN" altLang="en-US" b="1" dirty="0">
              <a:solidFill>
                <a:srgbClr val="FF0000"/>
              </a:solidFill>
              <a:latin typeface="+mn-lt"/>
            </a:endParaRPr>
          </a:p>
        </p:txBody>
      </p:sp>
    </p:spTree>
    <p:extLst>
      <p:ext uri="{BB962C8B-B14F-4D97-AF65-F5344CB8AC3E}">
        <p14:creationId xmlns:p14="http://schemas.microsoft.com/office/powerpoint/2010/main" val="343308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案例解析</a:t>
            </a:r>
            <a:endParaRPr lang="zh-CN" altLang="en-US" dirty="0"/>
          </a:p>
        </p:txBody>
      </p:sp>
      <p:sp>
        <p:nvSpPr>
          <p:cNvPr id="3" name="内容占位符 2"/>
          <p:cNvSpPr>
            <a:spLocks noGrp="1"/>
          </p:cNvSpPr>
          <p:nvPr>
            <p:ph idx="1"/>
          </p:nvPr>
        </p:nvSpPr>
        <p:spPr>
          <a:xfrm>
            <a:off x="107504" y="1076325"/>
            <a:ext cx="9036496" cy="5248275"/>
          </a:xfrm>
        </p:spPr>
        <p:txBody>
          <a:bodyPr/>
          <a:lstStyle/>
          <a:p>
            <a:pPr marL="0" indent="0">
              <a:buNone/>
            </a:pPr>
            <a:r>
              <a:rPr lang="zh-CN" altLang="zh-CN" sz="1800" dirty="0" smtClean="0"/>
              <a:t>【案例】</a:t>
            </a:r>
            <a:r>
              <a:rPr lang="zh-CN" altLang="zh-CN" sz="1800" dirty="0"/>
              <a:t>：</a:t>
            </a:r>
            <a:r>
              <a:rPr lang="en-US" altLang="zh-CN" sz="1800" dirty="0"/>
              <a:t>A</a:t>
            </a:r>
            <a:r>
              <a:rPr lang="zh-CN" altLang="zh-CN" sz="1800" dirty="0"/>
              <a:t>企业是软件企业，是科技型中小企业，取得科技型中小企业登记编号</a:t>
            </a:r>
            <a:r>
              <a:rPr lang="en-US" altLang="zh-CN" sz="1800" dirty="0"/>
              <a:t>10001</a:t>
            </a:r>
            <a:r>
              <a:rPr lang="zh-CN" altLang="zh-CN" sz="1800" dirty="0"/>
              <a:t>，</a:t>
            </a:r>
            <a:r>
              <a:rPr lang="en-US" altLang="zh-CN" sz="1800" dirty="0"/>
              <a:t>2017</a:t>
            </a:r>
            <a:r>
              <a:rPr lang="zh-CN" altLang="zh-CN" sz="1800" dirty="0"/>
              <a:t>年进行甲、乙两个研发项目的研发工作，假设该研发符合研发费用加计扣除的相关条件，研发费用支出明细如下：</a:t>
            </a:r>
          </a:p>
          <a:p>
            <a:pPr marL="0" indent="0">
              <a:buNone/>
            </a:pPr>
            <a:r>
              <a:rPr lang="zh-CN" altLang="zh-CN" sz="1800" dirty="0" smtClean="0"/>
              <a:t>（</a:t>
            </a:r>
            <a:r>
              <a:rPr lang="zh-CN" altLang="zh-CN" sz="1800" dirty="0"/>
              <a:t>二）委托外部机构研发。委托外部机构研发活动发生的费用</a:t>
            </a:r>
            <a:r>
              <a:rPr lang="en-US" altLang="zh-CN" sz="1800" dirty="0"/>
              <a:t>100</a:t>
            </a:r>
            <a:r>
              <a:rPr lang="zh-CN" altLang="zh-CN" sz="1800" dirty="0"/>
              <a:t>万（其中委托境外进行研发活动所发生的费用</a:t>
            </a:r>
            <a:r>
              <a:rPr lang="en-US" altLang="zh-CN" sz="1800" dirty="0"/>
              <a:t>20</a:t>
            </a:r>
            <a:r>
              <a:rPr lang="zh-CN" altLang="zh-CN" sz="1800" dirty="0"/>
              <a:t>万</a:t>
            </a:r>
            <a:r>
              <a:rPr lang="zh-CN" altLang="zh-CN" sz="1800" dirty="0" smtClean="0"/>
              <a:t>）</a:t>
            </a:r>
            <a:endParaRPr lang="en-US" altLang="zh-CN" sz="1800" dirty="0" smtClean="0"/>
          </a:p>
          <a:p>
            <a:pPr marL="0" indent="0">
              <a:buNone/>
            </a:pPr>
            <a:endParaRPr lang="en-US" altLang="zh-CN" sz="1800" dirty="0"/>
          </a:p>
          <a:p>
            <a:pPr marL="0" indent="0">
              <a:buNone/>
            </a:pPr>
            <a:endParaRPr lang="en-US" altLang="zh-CN" sz="1800" dirty="0" smtClean="0"/>
          </a:p>
          <a:p>
            <a:pPr marL="0" indent="0">
              <a:buNone/>
            </a:pPr>
            <a:endParaRPr lang="en-US" altLang="zh-CN" sz="1800" dirty="0" smtClean="0"/>
          </a:p>
          <a:p>
            <a:pPr marL="0" indent="0">
              <a:buNone/>
            </a:pPr>
            <a:r>
              <a:rPr lang="en-US" altLang="zh-CN" sz="1800" dirty="0"/>
              <a:t> </a:t>
            </a:r>
            <a:endParaRPr lang="en-US" altLang="zh-CN" sz="1800" dirty="0" smtClean="0"/>
          </a:p>
          <a:p>
            <a:pPr marL="0" indent="0">
              <a:buNone/>
            </a:pPr>
            <a:endParaRPr lang="en-US" altLang="zh-CN" sz="1800" dirty="0"/>
          </a:p>
          <a:p>
            <a:pPr marL="0" indent="0">
              <a:buNone/>
            </a:pPr>
            <a:r>
              <a:rPr lang="en-US" altLang="zh-CN" sz="1800" dirty="0" smtClean="0"/>
              <a:t> </a:t>
            </a:r>
            <a:endParaRPr lang="en-US" altLang="zh-CN" sz="2400" dirty="0"/>
          </a:p>
          <a:p>
            <a:pPr marL="0" indent="0">
              <a:buNone/>
            </a:pPr>
            <a:r>
              <a:rPr lang="zh-CN" altLang="zh-CN" sz="1800" dirty="0" smtClean="0"/>
              <a:t>（</a:t>
            </a:r>
            <a:r>
              <a:rPr lang="zh-CN" altLang="zh-CN" sz="1800" dirty="0"/>
              <a:t>三）当年已归集计入研发费用，但在当期取得的研发过程中形成的下脚料、残次品等特殊收入</a:t>
            </a:r>
            <a:r>
              <a:rPr lang="en-US" altLang="zh-CN" sz="1800" dirty="0"/>
              <a:t>5</a:t>
            </a:r>
            <a:r>
              <a:rPr lang="zh-CN" altLang="zh-CN" sz="1800" dirty="0"/>
              <a:t>万</a:t>
            </a:r>
            <a:r>
              <a:rPr lang="zh-CN" altLang="zh-CN" sz="1800" dirty="0" smtClean="0"/>
              <a:t>。</a:t>
            </a:r>
            <a:endParaRPr lang="en-US" altLang="zh-CN" sz="1800" dirty="0" smtClean="0"/>
          </a:p>
          <a:p>
            <a:pPr marL="0" indent="0">
              <a:buNone/>
            </a:pPr>
            <a:endParaRPr lang="en-US" altLang="zh-CN" sz="1800" dirty="0"/>
          </a:p>
          <a:p>
            <a:pPr marL="0" indent="0">
              <a:buNone/>
            </a:pPr>
            <a:endParaRPr lang="zh-CN" altLang="zh-CN" sz="1800" dirty="0"/>
          </a:p>
          <a:p>
            <a:pPr marL="0" indent="0">
              <a:buNone/>
            </a:pPr>
            <a:r>
              <a:rPr lang="en-US" altLang="zh-CN" sz="1800" dirty="0"/>
              <a:t>      </a:t>
            </a:r>
            <a:endParaRPr lang="zh-CN" altLang="en-US" sz="2400" dirty="0"/>
          </a:p>
        </p:txBody>
      </p:sp>
      <p:sp>
        <p:nvSpPr>
          <p:cNvPr id="4" name="TextBox 3"/>
          <p:cNvSpPr txBox="1"/>
          <p:nvPr/>
        </p:nvSpPr>
        <p:spPr>
          <a:xfrm>
            <a:off x="323528" y="2636912"/>
            <a:ext cx="8712968" cy="1477328"/>
          </a:xfrm>
          <a:prstGeom prst="rect">
            <a:avLst/>
          </a:prstGeom>
          <a:noFill/>
        </p:spPr>
        <p:txBody>
          <a:bodyPr wrap="square" rtlCol="0">
            <a:spAutoFit/>
          </a:bodyPr>
          <a:lstStyle/>
          <a:p>
            <a:r>
              <a:rPr lang="zh-CN" altLang="en-US" b="1" dirty="0">
                <a:solidFill>
                  <a:srgbClr val="FF0000"/>
                </a:solidFill>
                <a:latin typeface="+mn-lt"/>
              </a:rPr>
              <a:t>委托</a:t>
            </a:r>
            <a:r>
              <a:rPr lang="zh-CN" altLang="en-US" b="1" dirty="0">
                <a:solidFill>
                  <a:srgbClr val="FF0000"/>
                </a:solidFill>
                <a:latin typeface="+mn-lt"/>
              </a:rPr>
              <a:t>境外</a:t>
            </a:r>
            <a:r>
              <a:rPr lang="zh-CN" altLang="en-US" b="1" dirty="0">
                <a:solidFill>
                  <a:srgbClr val="FF0000"/>
                </a:solidFill>
                <a:latin typeface="+mn-lt"/>
              </a:rPr>
              <a:t>研发，</a:t>
            </a:r>
            <a:r>
              <a:rPr lang="en-US" altLang="zh-CN" b="1" dirty="0">
                <a:solidFill>
                  <a:srgbClr val="FF0000"/>
                </a:solidFill>
                <a:latin typeface="+mn-lt"/>
              </a:rPr>
              <a:t>20</a:t>
            </a:r>
            <a:r>
              <a:rPr lang="zh-CN" altLang="en-US" b="1" dirty="0">
                <a:solidFill>
                  <a:srgbClr val="FF0000"/>
                </a:solidFill>
                <a:latin typeface="+mn-lt"/>
              </a:rPr>
              <a:t>万元部分不得加计扣除；委托境内研发，按实际</a:t>
            </a:r>
            <a:r>
              <a:rPr lang="zh-CN" altLang="en-US" b="1" dirty="0">
                <a:solidFill>
                  <a:srgbClr val="FF0000"/>
                </a:solidFill>
                <a:latin typeface="+mn-lt"/>
              </a:rPr>
              <a:t>发生额</a:t>
            </a:r>
            <a:r>
              <a:rPr lang="en-US" altLang="zh-CN" b="1" dirty="0">
                <a:solidFill>
                  <a:srgbClr val="FF0000"/>
                </a:solidFill>
                <a:latin typeface="+mn-lt"/>
              </a:rPr>
              <a:t>*80%</a:t>
            </a:r>
            <a:r>
              <a:rPr lang="zh-CN" altLang="en-US" b="1" dirty="0">
                <a:solidFill>
                  <a:srgbClr val="FF0000"/>
                </a:solidFill>
                <a:latin typeface="+mn-lt"/>
              </a:rPr>
              <a:t>加计</a:t>
            </a:r>
            <a:r>
              <a:rPr lang="zh-CN" altLang="en-US" b="1" dirty="0">
                <a:solidFill>
                  <a:srgbClr val="FF0000"/>
                </a:solidFill>
                <a:latin typeface="+mn-lt"/>
              </a:rPr>
              <a:t>扣除。</a:t>
            </a:r>
            <a:endParaRPr lang="en-US" altLang="zh-CN" b="1" dirty="0">
              <a:solidFill>
                <a:srgbClr val="FF0000"/>
              </a:solidFill>
              <a:latin typeface="+mn-lt"/>
            </a:endParaRPr>
          </a:p>
          <a:p>
            <a:r>
              <a:rPr lang="zh-CN" altLang="en-US" b="1" dirty="0">
                <a:solidFill>
                  <a:srgbClr val="FF0000"/>
                </a:solidFill>
                <a:latin typeface="+mn-lt"/>
              </a:rPr>
              <a:t>可</a:t>
            </a:r>
            <a:r>
              <a:rPr lang="zh-CN" altLang="en-US" b="1" dirty="0">
                <a:solidFill>
                  <a:srgbClr val="FF0000"/>
                </a:solidFill>
                <a:latin typeface="+mn-lt"/>
              </a:rPr>
              <a:t>扣：</a:t>
            </a:r>
            <a:r>
              <a:rPr lang="en-US" altLang="zh-CN" b="1" dirty="0">
                <a:solidFill>
                  <a:srgbClr val="FF0000"/>
                </a:solidFill>
                <a:latin typeface="+mn-lt"/>
              </a:rPr>
              <a:t>80</a:t>
            </a:r>
            <a:r>
              <a:rPr lang="en-US" altLang="zh-CN" b="1" dirty="0">
                <a:solidFill>
                  <a:srgbClr val="FF0000"/>
                </a:solidFill>
                <a:latin typeface="+mn-lt"/>
              </a:rPr>
              <a:t> </a:t>
            </a:r>
            <a:r>
              <a:rPr lang="en-US" altLang="zh-CN" b="1" dirty="0">
                <a:solidFill>
                  <a:srgbClr val="FF0000"/>
                </a:solidFill>
              </a:rPr>
              <a:t>* </a:t>
            </a:r>
            <a:r>
              <a:rPr lang="en-US" altLang="zh-CN" b="1" dirty="0" smtClean="0">
                <a:solidFill>
                  <a:srgbClr val="FF0000"/>
                </a:solidFill>
                <a:latin typeface="+mn-lt"/>
              </a:rPr>
              <a:t>80</a:t>
            </a:r>
            <a:r>
              <a:rPr lang="en-US" altLang="zh-CN" b="1" dirty="0">
                <a:solidFill>
                  <a:srgbClr val="FF0000"/>
                </a:solidFill>
                <a:latin typeface="+mn-lt"/>
              </a:rPr>
              <a:t>%=64</a:t>
            </a:r>
            <a:r>
              <a:rPr lang="zh-CN" altLang="en-US" b="1" dirty="0">
                <a:solidFill>
                  <a:srgbClr val="FF0000"/>
                </a:solidFill>
                <a:latin typeface="+mn-lt"/>
              </a:rPr>
              <a:t>万</a:t>
            </a:r>
            <a:r>
              <a:rPr lang="zh-CN" altLang="en-US" b="1" dirty="0" smtClean="0">
                <a:solidFill>
                  <a:srgbClr val="FF0000"/>
                </a:solidFill>
                <a:latin typeface="+mn-lt"/>
              </a:rPr>
              <a:t>元</a:t>
            </a:r>
            <a:endParaRPr lang="en-US" altLang="zh-CN" b="1" dirty="0" smtClean="0">
              <a:solidFill>
                <a:srgbClr val="FF0000"/>
              </a:solidFill>
              <a:latin typeface="+mn-lt"/>
            </a:endParaRPr>
          </a:p>
          <a:p>
            <a:endParaRPr lang="en-US" altLang="zh-CN" b="1" dirty="0">
              <a:solidFill>
                <a:srgbClr val="FF0000"/>
              </a:solidFill>
              <a:latin typeface="+mn-lt"/>
            </a:endParaRPr>
          </a:p>
          <a:p>
            <a:endParaRPr lang="zh-CN" altLang="en-US" dirty="0"/>
          </a:p>
        </p:txBody>
      </p:sp>
      <p:sp>
        <p:nvSpPr>
          <p:cNvPr id="5" name="TextBox 4"/>
          <p:cNvSpPr txBox="1"/>
          <p:nvPr/>
        </p:nvSpPr>
        <p:spPr>
          <a:xfrm>
            <a:off x="369814" y="5233030"/>
            <a:ext cx="8666682" cy="1477328"/>
          </a:xfrm>
          <a:prstGeom prst="rect">
            <a:avLst/>
          </a:prstGeom>
          <a:noFill/>
        </p:spPr>
        <p:txBody>
          <a:bodyPr wrap="square" rtlCol="0">
            <a:spAutoFit/>
          </a:bodyPr>
          <a:lstStyle/>
          <a:p>
            <a:r>
              <a:rPr lang="zh-CN" altLang="zh-CN" b="1" dirty="0">
                <a:solidFill>
                  <a:srgbClr val="FF0000"/>
                </a:solidFill>
                <a:latin typeface="+mn-lt"/>
              </a:rPr>
              <a:t>当期取得研发过程中形成的下脚料、残次品、中间试制品等特殊收入</a:t>
            </a:r>
            <a:r>
              <a:rPr lang="zh-CN" altLang="en-US" b="1" dirty="0">
                <a:solidFill>
                  <a:srgbClr val="FF0000"/>
                </a:solidFill>
                <a:latin typeface="+mn-lt"/>
              </a:rPr>
              <a:t>，</a:t>
            </a:r>
            <a:r>
              <a:rPr lang="zh-CN" altLang="zh-CN" b="1" dirty="0">
                <a:solidFill>
                  <a:srgbClr val="FF0000"/>
                </a:solidFill>
                <a:latin typeface="+mn-lt"/>
              </a:rPr>
              <a:t>在计算确认收入当年的加计扣除研发费用时，应从已归集研发费用中扣减该特殊收入，不足扣减的，加计扣除研发费用按零计算。</a:t>
            </a:r>
            <a:endParaRPr lang="en-US" altLang="zh-CN" b="1" dirty="0">
              <a:solidFill>
                <a:srgbClr val="FF0000"/>
              </a:solidFill>
              <a:latin typeface="+mn-lt"/>
            </a:endParaRPr>
          </a:p>
          <a:p>
            <a:endParaRPr lang="en-US" altLang="zh-CN" b="1" dirty="0" smtClean="0">
              <a:solidFill>
                <a:srgbClr val="FF0000"/>
              </a:solidFill>
              <a:latin typeface="+mn-lt"/>
            </a:endParaRPr>
          </a:p>
          <a:p>
            <a:r>
              <a:rPr lang="zh-CN" altLang="en-US" b="1" dirty="0" smtClean="0">
                <a:solidFill>
                  <a:srgbClr val="FF0000"/>
                </a:solidFill>
                <a:latin typeface="+mn-lt"/>
              </a:rPr>
              <a:t>可</a:t>
            </a:r>
            <a:r>
              <a:rPr lang="zh-CN" altLang="zh-CN" b="1" dirty="0">
                <a:solidFill>
                  <a:srgbClr val="FF0000"/>
                </a:solidFill>
                <a:latin typeface="+mn-lt"/>
              </a:rPr>
              <a:t>扣减</a:t>
            </a:r>
            <a:r>
              <a:rPr lang="zh-CN" altLang="zh-CN" b="1" dirty="0">
                <a:solidFill>
                  <a:srgbClr val="FF0000"/>
                </a:solidFill>
                <a:latin typeface="+mn-lt"/>
              </a:rPr>
              <a:t>该特殊</a:t>
            </a:r>
            <a:r>
              <a:rPr lang="zh-CN" altLang="zh-CN" b="1" dirty="0">
                <a:solidFill>
                  <a:srgbClr val="FF0000"/>
                </a:solidFill>
                <a:latin typeface="+mn-lt"/>
              </a:rPr>
              <a:t>收入</a:t>
            </a:r>
            <a:r>
              <a:rPr lang="zh-CN" altLang="en-US" b="1" dirty="0">
                <a:solidFill>
                  <a:srgbClr val="FF0000"/>
                </a:solidFill>
                <a:latin typeface="+mn-lt"/>
              </a:rPr>
              <a:t>：</a:t>
            </a:r>
            <a:r>
              <a:rPr lang="en-US" altLang="zh-CN" b="1" dirty="0">
                <a:solidFill>
                  <a:srgbClr val="FF0000"/>
                </a:solidFill>
                <a:latin typeface="+mn-lt"/>
              </a:rPr>
              <a:t>5</a:t>
            </a:r>
            <a:r>
              <a:rPr lang="zh-CN" altLang="en-US" b="1" dirty="0">
                <a:solidFill>
                  <a:srgbClr val="FF0000"/>
                </a:solidFill>
                <a:latin typeface="+mn-lt"/>
              </a:rPr>
              <a:t>万元</a:t>
            </a:r>
          </a:p>
        </p:txBody>
      </p:sp>
    </p:spTree>
    <p:extLst>
      <p:ext uri="{BB962C8B-B14F-4D97-AF65-F5344CB8AC3E}">
        <p14:creationId xmlns:p14="http://schemas.microsoft.com/office/powerpoint/2010/main" val="344935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案例解析</a:t>
            </a:r>
            <a:endParaRPr lang="zh-CN" altLang="en-US" dirty="0"/>
          </a:p>
        </p:txBody>
      </p:sp>
      <p:sp>
        <p:nvSpPr>
          <p:cNvPr id="3" name="内容占位符 2"/>
          <p:cNvSpPr>
            <a:spLocks noGrp="1"/>
          </p:cNvSpPr>
          <p:nvPr>
            <p:ph idx="1"/>
          </p:nvPr>
        </p:nvSpPr>
        <p:spPr>
          <a:xfrm>
            <a:off x="107504" y="1076325"/>
            <a:ext cx="9036496" cy="1992635"/>
          </a:xfrm>
        </p:spPr>
        <p:txBody>
          <a:bodyPr/>
          <a:lstStyle/>
          <a:p>
            <a:pPr marL="0" indent="0">
              <a:buNone/>
            </a:pPr>
            <a:r>
              <a:rPr lang="zh-CN" altLang="zh-CN" sz="1800" dirty="0" smtClean="0"/>
              <a:t>【案例】</a:t>
            </a:r>
            <a:r>
              <a:rPr lang="zh-CN" altLang="zh-CN" sz="1800" dirty="0"/>
              <a:t>：</a:t>
            </a:r>
            <a:r>
              <a:rPr lang="en-US" altLang="zh-CN" sz="1800" dirty="0"/>
              <a:t>A</a:t>
            </a:r>
            <a:r>
              <a:rPr lang="zh-CN" altLang="zh-CN" sz="1800" dirty="0"/>
              <a:t>企业是软件企业，是科技型中小企业，取得科技型中小企业登记编号</a:t>
            </a:r>
            <a:r>
              <a:rPr lang="en-US" altLang="zh-CN" sz="1800" dirty="0"/>
              <a:t>10001</a:t>
            </a:r>
            <a:r>
              <a:rPr lang="zh-CN" altLang="zh-CN" sz="1800" dirty="0"/>
              <a:t>，</a:t>
            </a:r>
            <a:r>
              <a:rPr lang="en-US" altLang="zh-CN" sz="1800" dirty="0"/>
              <a:t>2017</a:t>
            </a:r>
            <a:r>
              <a:rPr lang="zh-CN" altLang="zh-CN" sz="1800" dirty="0"/>
              <a:t>年进行甲、乙两个研发项目的研发工作，假设该研发符合研发费用加计扣除的相关条件，研发费用支出明细如下：</a:t>
            </a:r>
          </a:p>
          <a:p>
            <a:pPr marL="0" indent="0">
              <a:buNone/>
            </a:pPr>
            <a:r>
              <a:rPr lang="en-US" altLang="zh-CN" sz="1800" dirty="0"/>
              <a:t>    </a:t>
            </a:r>
            <a:r>
              <a:rPr lang="en-US" altLang="zh-CN" sz="1800" dirty="0" smtClean="0"/>
              <a:t>      </a:t>
            </a:r>
            <a:r>
              <a:rPr lang="zh-CN" altLang="zh-CN" sz="1800" dirty="0"/>
              <a:t>最终符合资本化条件的有</a:t>
            </a:r>
            <a:r>
              <a:rPr lang="en-US" altLang="zh-CN" sz="1800" dirty="0"/>
              <a:t>60</a:t>
            </a:r>
            <a:r>
              <a:rPr lang="zh-CN" altLang="zh-CN" sz="1800" dirty="0"/>
              <a:t>万元，其余全部费用化处理。以往年度研发形成无形资产</a:t>
            </a:r>
            <a:r>
              <a:rPr lang="en-US" altLang="zh-CN" sz="1800" dirty="0"/>
              <a:t>200</a:t>
            </a:r>
            <a:r>
              <a:rPr lang="zh-CN" altLang="zh-CN" sz="1800" dirty="0"/>
              <a:t>万元，准予当年加计扣除的摊销额为</a:t>
            </a:r>
            <a:r>
              <a:rPr lang="en-US" altLang="zh-CN" sz="1800" dirty="0"/>
              <a:t>20</a:t>
            </a:r>
            <a:r>
              <a:rPr lang="zh-CN" altLang="zh-CN" sz="1800" dirty="0"/>
              <a:t>万。研发形成的无形资产均按直线法</a:t>
            </a:r>
            <a:r>
              <a:rPr lang="en-US" altLang="zh-CN" sz="1800" dirty="0"/>
              <a:t>10</a:t>
            </a:r>
            <a:r>
              <a:rPr lang="zh-CN" altLang="zh-CN" sz="1800" dirty="0"/>
              <a:t>年摊销。假设该企业研发资金均来自自有资金。</a:t>
            </a:r>
          </a:p>
          <a:p>
            <a:endParaRPr lang="en-US" altLang="zh-CN" sz="2400" dirty="0" smtClean="0"/>
          </a:p>
          <a:p>
            <a:endParaRPr lang="zh-CN" altLang="en-US" sz="2400" dirty="0"/>
          </a:p>
        </p:txBody>
      </p:sp>
      <p:sp>
        <p:nvSpPr>
          <p:cNvPr id="4" name="TextBox 3"/>
          <p:cNvSpPr txBox="1"/>
          <p:nvPr/>
        </p:nvSpPr>
        <p:spPr>
          <a:xfrm>
            <a:off x="395536" y="3284984"/>
            <a:ext cx="7128792" cy="2646878"/>
          </a:xfrm>
          <a:prstGeom prst="rect">
            <a:avLst/>
          </a:prstGeom>
          <a:noFill/>
        </p:spPr>
        <p:txBody>
          <a:bodyPr wrap="square" rtlCol="0">
            <a:spAutoFit/>
          </a:bodyPr>
          <a:lstStyle/>
          <a:p>
            <a:r>
              <a:rPr lang="zh-CN" altLang="zh-CN" b="1" dirty="0">
                <a:solidFill>
                  <a:srgbClr val="FF0000"/>
                </a:solidFill>
                <a:latin typeface="+mn-lt"/>
              </a:rPr>
              <a:t>可计算加计扣除的研发费用总额</a:t>
            </a:r>
            <a:r>
              <a:rPr lang="en-US" altLang="zh-CN" b="1" dirty="0">
                <a:solidFill>
                  <a:srgbClr val="FF0000"/>
                </a:solidFill>
                <a:latin typeface="+mn-lt"/>
              </a:rPr>
              <a:t>=200+64=264</a:t>
            </a:r>
            <a:r>
              <a:rPr lang="zh-CN" altLang="zh-CN" b="1" dirty="0">
                <a:solidFill>
                  <a:srgbClr val="FF0000"/>
                </a:solidFill>
                <a:latin typeface="+mn-lt"/>
              </a:rPr>
              <a:t>万</a:t>
            </a:r>
            <a:endParaRPr lang="en-US" altLang="zh-CN" b="1" dirty="0">
              <a:solidFill>
                <a:srgbClr val="FF0000"/>
              </a:solidFill>
              <a:latin typeface="+mn-lt"/>
            </a:endParaRPr>
          </a:p>
          <a:p>
            <a:r>
              <a:rPr lang="zh-CN" altLang="zh-CN" b="1" dirty="0">
                <a:solidFill>
                  <a:srgbClr val="FF0000"/>
                </a:solidFill>
                <a:latin typeface="+mn-lt"/>
              </a:rPr>
              <a:t>资本化</a:t>
            </a:r>
            <a:r>
              <a:rPr lang="zh-CN" altLang="zh-CN" b="1" dirty="0">
                <a:solidFill>
                  <a:srgbClr val="FF0000"/>
                </a:solidFill>
                <a:latin typeface="+mn-lt"/>
              </a:rPr>
              <a:t>金额</a:t>
            </a:r>
            <a:r>
              <a:rPr lang="zh-CN" altLang="en-US" b="1" dirty="0">
                <a:solidFill>
                  <a:srgbClr val="FF0000"/>
                </a:solidFill>
                <a:latin typeface="+mn-lt"/>
              </a:rPr>
              <a:t>：</a:t>
            </a:r>
            <a:r>
              <a:rPr lang="en-US" altLang="zh-CN" b="1" dirty="0">
                <a:solidFill>
                  <a:srgbClr val="FF0000"/>
                </a:solidFill>
                <a:latin typeface="+mn-lt"/>
              </a:rPr>
              <a:t>60/10=6</a:t>
            </a:r>
            <a:r>
              <a:rPr lang="zh-CN" altLang="en-US" b="1" dirty="0">
                <a:solidFill>
                  <a:srgbClr val="FF0000"/>
                </a:solidFill>
                <a:latin typeface="+mn-lt"/>
              </a:rPr>
              <a:t>万</a:t>
            </a:r>
            <a:endParaRPr lang="en-US" altLang="zh-CN" b="1" dirty="0">
              <a:solidFill>
                <a:srgbClr val="FF0000"/>
              </a:solidFill>
              <a:latin typeface="+mn-lt"/>
            </a:endParaRPr>
          </a:p>
          <a:p>
            <a:r>
              <a:rPr lang="zh-CN" altLang="en-US" b="1" dirty="0">
                <a:solidFill>
                  <a:srgbClr val="FF0000"/>
                </a:solidFill>
                <a:latin typeface="+mn-lt"/>
              </a:rPr>
              <a:t>费用</a:t>
            </a:r>
            <a:r>
              <a:rPr lang="zh-CN" altLang="en-US" b="1" dirty="0">
                <a:solidFill>
                  <a:srgbClr val="FF0000"/>
                </a:solidFill>
                <a:latin typeface="+mn-lt"/>
              </a:rPr>
              <a:t>化金额：</a:t>
            </a:r>
            <a:r>
              <a:rPr lang="en-US" altLang="zh-CN" b="1" dirty="0">
                <a:solidFill>
                  <a:srgbClr val="FF0000"/>
                </a:solidFill>
                <a:latin typeface="+mn-lt"/>
              </a:rPr>
              <a:t>264-60=204</a:t>
            </a:r>
            <a:r>
              <a:rPr lang="zh-CN" altLang="en-US" b="1" dirty="0">
                <a:solidFill>
                  <a:srgbClr val="FF0000"/>
                </a:solidFill>
                <a:latin typeface="+mn-lt"/>
              </a:rPr>
              <a:t>万</a:t>
            </a:r>
            <a:endParaRPr lang="en-US" altLang="zh-CN" b="1" dirty="0">
              <a:solidFill>
                <a:srgbClr val="FF0000"/>
              </a:solidFill>
              <a:latin typeface="+mn-lt"/>
            </a:endParaRPr>
          </a:p>
          <a:p>
            <a:r>
              <a:rPr lang="zh-CN" altLang="en-US" b="1" dirty="0">
                <a:solidFill>
                  <a:srgbClr val="FF0000"/>
                </a:solidFill>
                <a:latin typeface="+mn-lt"/>
              </a:rPr>
              <a:t>本年</a:t>
            </a:r>
            <a:r>
              <a:rPr lang="zh-CN" altLang="zh-CN" b="1" dirty="0">
                <a:solidFill>
                  <a:srgbClr val="FF0000"/>
                </a:solidFill>
                <a:latin typeface="+mn-lt"/>
              </a:rPr>
              <a:t>允许</a:t>
            </a:r>
            <a:r>
              <a:rPr lang="zh-CN" altLang="zh-CN" b="1" dirty="0">
                <a:solidFill>
                  <a:srgbClr val="FF0000"/>
                </a:solidFill>
                <a:latin typeface="+mn-lt"/>
              </a:rPr>
              <a:t>加计扣除的研发费用合计</a:t>
            </a:r>
            <a:r>
              <a:rPr lang="en-US" altLang="zh-CN" b="1" dirty="0">
                <a:solidFill>
                  <a:srgbClr val="FF0000"/>
                </a:solidFill>
                <a:latin typeface="+mn-lt"/>
              </a:rPr>
              <a:t>=6+204+20=230</a:t>
            </a:r>
            <a:r>
              <a:rPr lang="zh-CN" altLang="zh-CN" b="1" dirty="0">
                <a:solidFill>
                  <a:srgbClr val="FF0000"/>
                </a:solidFill>
                <a:latin typeface="+mn-lt"/>
              </a:rPr>
              <a:t>万</a:t>
            </a:r>
            <a:endParaRPr lang="en-US" altLang="zh-CN" b="1" dirty="0">
              <a:solidFill>
                <a:srgbClr val="FF0000"/>
              </a:solidFill>
              <a:latin typeface="+mn-lt"/>
            </a:endParaRPr>
          </a:p>
          <a:p>
            <a:r>
              <a:rPr lang="zh-CN" altLang="en-US" b="1" dirty="0">
                <a:solidFill>
                  <a:srgbClr val="FF0000"/>
                </a:solidFill>
                <a:latin typeface="+mn-lt"/>
              </a:rPr>
              <a:t>本年</a:t>
            </a:r>
            <a:r>
              <a:rPr lang="zh-CN" altLang="zh-CN" b="1" dirty="0">
                <a:solidFill>
                  <a:srgbClr val="FF0000"/>
                </a:solidFill>
                <a:latin typeface="+mn-lt"/>
              </a:rPr>
              <a:t>允许</a:t>
            </a:r>
            <a:r>
              <a:rPr lang="zh-CN" altLang="zh-CN" b="1" dirty="0">
                <a:solidFill>
                  <a:srgbClr val="FF0000"/>
                </a:solidFill>
                <a:latin typeface="+mn-lt"/>
              </a:rPr>
              <a:t>扣除的研发费用抵减特殊收入后的金额</a:t>
            </a:r>
            <a:r>
              <a:rPr lang="en-US" altLang="zh-CN" b="1" dirty="0">
                <a:solidFill>
                  <a:srgbClr val="FF0000"/>
                </a:solidFill>
                <a:latin typeface="+mn-lt"/>
              </a:rPr>
              <a:t>=230-5=225</a:t>
            </a:r>
            <a:r>
              <a:rPr lang="zh-CN" altLang="zh-CN" b="1" dirty="0">
                <a:solidFill>
                  <a:srgbClr val="FF0000"/>
                </a:solidFill>
                <a:latin typeface="+mn-lt"/>
              </a:rPr>
              <a:t>万</a:t>
            </a:r>
            <a:endParaRPr lang="en-US" altLang="zh-CN" b="1" dirty="0">
              <a:solidFill>
                <a:srgbClr val="FF0000"/>
              </a:solidFill>
              <a:latin typeface="+mn-lt"/>
            </a:endParaRPr>
          </a:p>
          <a:p>
            <a:r>
              <a:rPr lang="zh-CN" altLang="zh-CN" b="1" dirty="0">
                <a:solidFill>
                  <a:srgbClr val="FF0000"/>
                </a:solidFill>
                <a:latin typeface="+mn-lt"/>
              </a:rPr>
              <a:t>该企业属于科技型中小企业，研发费用加计扣除比例为</a:t>
            </a:r>
            <a:r>
              <a:rPr lang="en-US" altLang="zh-CN" b="1" dirty="0">
                <a:solidFill>
                  <a:srgbClr val="FF0000"/>
                </a:solidFill>
                <a:latin typeface="+mn-lt"/>
              </a:rPr>
              <a:t>75%</a:t>
            </a:r>
            <a:r>
              <a:rPr lang="zh-CN" altLang="zh-CN" b="1" dirty="0">
                <a:solidFill>
                  <a:srgbClr val="FF0000"/>
                </a:solidFill>
                <a:latin typeface="+mn-lt"/>
              </a:rPr>
              <a:t>。</a:t>
            </a:r>
            <a:endParaRPr lang="en-US" altLang="zh-CN" b="1" dirty="0">
              <a:solidFill>
                <a:srgbClr val="FF0000"/>
              </a:solidFill>
              <a:latin typeface="+mn-lt"/>
            </a:endParaRPr>
          </a:p>
          <a:p>
            <a:r>
              <a:rPr lang="zh-CN" altLang="zh-CN" b="1" dirty="0">
                <a:solidFill>
                  <a:srgbClr val="FF0000"/>
                </a:solidFill>
                <a:latin typeface="+mn-lt"/>
              </a:rPr>
              <a:t>本年</a:t>
            </a:r>
            <a:r>
              <a:rPr lang="zh-CN" altLang="zh-CN" b="1" dirty="0">
                <a:solidFill>
                  <a:srgbClr val="FF0000"/>
                </a:solidFill>
                <a:latin typeface="+mn-lt"/>
              </a:rPr>
              <a:t>研发费用加计扣除总额</a:t>
            </a:r>
            <a:r>
              <a:rPr lang="en-US" altLang="zh-CN" b="1" dirty="0">
                <a:solidFill>
                  <a:srgbClr val="FF0000"/>
                </a:solidFill>
                <a:latin typeface="+mn-lt"/>
              </a:rPr>
              <a:t>=225*75%=168.75</a:t>
            </a:r>
            <a:r>
              <a:rPr lang="zh-CN" altLang="zh-CN" b="1" dirty="0">
                <a:solidFill>
                  <a:srgbClr val="FF0000"/>
                </a:solidFill>
                <a:latin typeface="+mn-lt"/>
              </a:rPr>
              <a:t>万元。</a:t>
            </a:r>
          </a:p>
          <a:p>
            <a:endParaRPr lang="zh-CN" altLang="zh-CN" b="1" dirty="0">
              <a:solidFill>
                <a:srgbClr val="FF0000"/>
              </a:solidFill>
              <a:latin typeface="+mn-lt"/>
            </a:endParaRPr>
          </a:p>
          <a:p>
            <a:endParaRPr lang="zh-CN" altLang="en-US" dirty="0"/>
          </a:p>
        </p:txBody>
      </p:sp>
    </p:spTree>
    <p:extLst>
      <p:ext uri="{BB962C8B-B14F-4D97-AF65-F5344CB8AC3E}">
        <p14:creationId xmlns:p14="http://schemas.microsoft.com/office/powerpoint/2010/main" val="344935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en-US" altLang="zh-CN" dirty="0" smtClean="0"/>
          </a:p>
          <a:p>
            <a:endParaRPr lang="en-US" altLang="zh-CN" dirty="0"/>
          </a:p>
          <a:p>
            <a:pPr marL="0" indent="0" algn="ctr">
              <a:buNone/>
            </a:pPr>
            <a:r>
              <a:rPr lang="zh-CN" altLang="en-US" sz="9600" dirty="0" smtClean="0"/>
              <a:t>谢谢！</a:t>
            </a:r>
            <a:endParaRPr lang="zh-CN" altLang="en-US" sz="9600" dirty="0"/>
          </a:p>
        </p:txBody>
      </p:sp>
    </p:spTree>
    <p:extLst>
      <p:ext uri="{BB962C8B-B14F-4D97-AF65-F5344CB8AC3E}">
        <p14:creationId xmlns:p14="http://schemas.microsoft.com/office/powerpoint/2010/main" val="1677519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3">
      <a:dk1>
        <a:srgbClr val="003366"/>
      </a:dk1>
      <a:lt1>
        <a:srgbClr val="FFFFFF"/>
      </a:lt1>
      <a:dk2>
        <a:srgbClr val="5086C2"/>
      </a:dk2>
      <a:lt2>
        <a:srgbClr val="C0C0C0"/>
      </a:lt2>
      <a:accent1>
        <a:srgbClr val="DE8848"/>
      </a:accent1>
      <a:accent2>
        <a:srgbClr val="85BA54"/>
      </a:accent2>
      <a:accent3>
        <a:srgbClr val="FFFFFF"/>
      </a:accent3>
      <a:accent4>
        <a:srgbClr val="002A56"/>
      </a:accent4>
      <a:accent5>
        <a:srgbClr val="ECC3B1"/>
      </a:accent5>
      <a:accent6>
        <a:srgbClr val="78A84B"/>
      </a:accent6>
      <a:hlink>
        <a:srgbClr val="4C59D2"/>
      </a:hlink>
      <a:folHlink>
        <a:srgbClr val="A0B5C4"/>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48806B"/>
        </a:dk1>
        <a:lt1>
          <a:srgbClr val="FFFFFF"/>
        </a:lt1>
        <a:dk2>
          <a:srgbClr val="77956D"/>
        </a:dk2>
        <a:lt2>
          <a:srgbClr val="C0C0C0"/>
        </a:lt2>
        <a:accent1>
          <a:srgbClr val="6BB9C3"/>
        </a:accent1>
        <a:accent2>
          <a:srgbClr val="E7BA15"/>
        </a:accent2>
        <a:accent3>
          <a:srgbClr val="FFFFFF"/>
        </a:accent3>
        <a:accent4>
          <a:srgbClr val="3C6C5A"/>
        </a:accent4>
        <a:accent5>
          <a:srgbClr val="BAD9DE"/>
        </a:accent5>
        <a:accent6>
          <a:srgbClr val="D1A812"/>
        </a:accent6>
        <a:hlink>
          <a:srgbClr val="76C14D"/>
        </a:hlink>
        <a:folHlink>
          <a:srgbClr val="B0C29C"/>
        </a:folHlink>
      </a:clrScheme>
      <a:clrMap bg1="lt1" tx1="dk1" bg2="lt2" tx2="dk2" accent1="accent1" accent2="accent2" accent3="accent3" accent4="accent4" accent5="accent5" accent6="accent6" hlink="hlink" folHlink="folHlink"/>
    </a:extraClrScheme>
    <a:extraClrScheme>
      <a:clrScheme name="sample 2">
        <a:dk1>
          <a:srgbClr val="5F5F5F"/>
        </a:dk1>
        <a:lt1>
          <a:srgbClr val="FFFFFF"/>
        </a:lt1>
        <a:dk2>
          <a:srgbClr val="8D8D8D"/>
        </a:dk2>
        <a:lt2>
          <a:srgbClr val="C0C0C0"/>
        </a:lt2>
        <a:accent1>
          <a:srgbClr val="8EC072"/>
        </a:accent1>
        <a:accent2>
          <a:srgbClr val="5DB8CD"/>
        </a:accent2>
        <a:accent3>
          <a:srgbClr val="FFFFFF"/>
        </a:accent3>
        <a:accent4>
          <a:srgbClr val="505050"/>
        </a:accent4>
        <a:accent5>
          <a:srgbClr val="C6DCBC"/>
        </a:accent5>
        <a:accent6>
          <a:srgbClr val="53A6BA"/>
        </a:accent6>
        <a:hlink>
          <a:srgbClr val="D68B40"/>
        </a:hlink>
        <a:folHlink>
          <a:srgbClr val="D5D179"/>
        </a:folHlink>
      </a:clrScheme>
      <a:clrMap bg1="lt1" tx1="dk1" bg2="lt2" tx2="dk2" accent1="accent1" accent2="accent2" accent3="accent3" accent4="accent4" accent5="accent5" accent6="accent6" hlink="hlink" folHlink="folHlink"/>
    </a:extraClrScheme>
    <a:extraClrScheme>
      <a:clrScheme name="sample 3">
        <a:dk1>
          <a:srgbClr val="003366"/>
        </a:dk1>
        <a:lt1>
          <a:srgbClr val="FFFFFF"/>
        </a:lt1>
        <a:dk2>
          <a:srgbClr val="5086C2"/>
        </a:dk2>
        <a:lt2>
          <a:srgbClr val="C0C0C0"/>
        </a:lt2>
        <a:accent1>
          <a:srgbClr val="DE8848"/>
        </a:accent1>
        <a:accent2>
          <a:srgbClr val="85BA54"/>
        </a:accent2>
        <a:accent3>
          <a:srgbClr val="FFFFFF"/>
        </a:accent3>
        <a:accent4>
          <a:srgbClr val="002A56"/>
        </a:accent4>
        <a:accent5>
          <a:srgbClr val="ECC3B1"/>
        </a:accent5>
        <a:accent6>
          <a:srgbClr val="78A84B"/>
        </a:accent6>
        <a:hlink>
          <a:srgbClr val="4C59D2"/>
        </a:hlink>
        <a:folHlink>
          <a:srgbClr val="A0B5C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1_sample">
  <a:themeElements>
    <a:clrScheme name="sample 3">
      <a:dk1>
        <a:srgbClr val="003366"/>
      </a:dk1>
      <a:lt1>
        <a:srgbClr val="FFFFFF"/>
      </a:lt1>
      <a:dk2>
        <a:srgbClr val="5086C2"/>
      </a:dk2>
      <a:lt2>
        <a:srgbClr val="C0C0C0"/>
      </a:lt2>
      <a:accent1>
        <a:srgbClr val="DE8848"/>
      </a:accent1>
      <a:accent2>
        <a:srgbClr val="85BA54"/>
      </a:accent2>
      <a:accent3>
        <a:srgbClr val="FFFFFF"/>
      </a:accent3>
      <a:accent4>
        <a:srgbClr val="002A56"/>
      </a:accent4>
      <a:accent5>
        <a:srgbClr val="ECC3B1"/>
      </a:accent5>
      <a:accent6>
        <a:srgbClr val="78A84B"/>
      </a:accent6>
      <a:hlink>
        <a:srgbClr val="4C59D2"/>
      </a:hlink>
      <a:folHlink>
        <a:srgbClr val="A0B5C4"/>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48806B"/>
        </a:dk1>
        <a:lt1>
          <a:srgbClr val="FFFFFF"/>
        </a:lt1>
        <a:dk2>
          <a:srgbClr val="77956D"/>
        </a:dk2>
        <a:lt2>
          <a:srgbClr val="C0C0C0"/>
        </a:lt2>
        <a:accent1>
          <a:srgbClr val="6BB9C3"/>
        </a:accent1>
        <a:accent2>
          <a:srgbClr val="E7BA15"/>
        </a:accent2>
        <a:accent3>
          <a:srgbClr val="FFFFFF"/>
        </a:accent3>
        <a:accent4>
          <a:srgbClr val="3C6C5A"/>
        </a:accent4>
        <a:accent5>
          <a:srgbClr val="BAD9DE"/>
        </a:accent5>
        <a:accent6>
          <a:srgbClr val="D1A812"/>
        </a:accent6>
        <a:hlink>
          <a:srgbClr val="76C14D"/>
        </a:hlink>
        <a:folHlink>
          <a:srgbClr val="B0C29C"/>
        </a:folHlink>
      </a:clrScheme>
      <a:clrMap bg1="lt1" tx1="dk1" bg2="lt2" tx2="dk2" accent1="accent1" accent2="accent2" accent3="accent3" accent4="accent4" accent5="accent5" accent6="accent6" hlink="hlink" folHlink="folHlink"/>
    </a:extraClrScheme>
    <a:extraClrScheme>
      <a:clrScheme name="sample 2">
        <a:dk1>
          <a:srgbClr val="5F5F5F"/>
        </a:dk1>
        <a:lt1>
          <a:srgbClr val="FFFFFF"/>
        </a:lt1>
        <a:dk2>
          <a:srgbClr val="8D8D8D"/>
        </a:dk2>
        <a:lt2>
          <a:srgbClr val="C0C0C0"/>
        </a:lt2>
        <a:accent1>
          <a:srgbClr val="8EC072"/>
        </a:accent1>
        <a:accent2>
          <a:srgbClr val="5DB8CD"/>
        </a:accent2>
        <a:accent3>
          <a:srgbClr val="FFFFFF"/>
        </a:accent3>
        <a:accent4>
          <a:srgbClr val="505050"/>
        </a:accent4>
        <a:accent5>
          <a:srgbClr val="C6DCBC"/>
        </a:accent5>
        <a:accent6>
          <a:srgbClr val="53A6BA"/>
        </a:accent6>
        <a:hlink>
          <a:srgbClr val="D68B40"/>
        </a:hlink>
        <a:folHlink>
          <a:srgbClr val="D5D179"/>
        </a:folHlink>
      </a:clrScheme>
      <a:clrMap bg1="lt1" tx1="dk1" bg2="lt2" tx2="dk2" accent1="accent1" accent2="accent2" accent3="accent3" accent4="accent4" accent5="accent5" accent6="accent6" hlink="hlink" folHlink="folHlink"/>
    </a:extraClrScheme>
    <a:extraClrScheme>
      <a:clrScheme name="sample 3">
        <a:dk1>
          <a:srgbClr val="003366"/>
        </a:dk1>
        <a:lt1>
          <a:srgbClr val="FFFFFF"/>
        </a:lt1>
        <a:dk2>
          <a:srgbClr val="5086C2"/>
        </a:dk2>
        <a:lt2>
          <a:srgbClr val="C0C0C0"/>
        </a:lt2>
        <a:accent1>
          <a:srgbClr val="DE8848"/>
        </a:accent1>
        <a:accent2>
          <a:srgbClr val="85BA54"/>
        </a:accent2>
        <a:accent3>
          <a:srgbClr val="FFFFFF"/>
        </a:accent3>
        <a:accent4>
          <a:srgbClr val="002A56"/>
        </a:accent4>
        <a:accent5>
          <a:srgbClr val="ECC3B1"/>
        </a:accent5>
        <a:accent6>
          <a:srgbClr val="78A84B"/>
        </a:accent6>
        <a:hlink>
          <a:srgbClr val="4C59D2"/>
        </a:hlink>
        <a:folHlink>
          <a:srgbClr val="A0B5C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商务场景-商务活动PPT模板</Template>
  <TotalTime>954</TotalTime>
  <Words>2502</Words>
  <Application>Microsoft Office PowerPoint</Application>
  <PresentationFormat>全屏显示(4:3)</PresentationFormat>
  <Paragraphs>178</Paragraphs>
  <Slides>29</Slides>
  <Notes>0</Notes>
  <HiddenSlides>0</HiddenSlides>
  <MMClips>0</MMClips>
  <ScaleCrop>false</ScaleCrop>
  <HeadingPairs>
    <vt:vector size="4" baseType="variant">
      <vt:variant>
        <vt:lpstr>主题</vt:lpstr>
      </vt:variant>
      <vt:variant>
        <vt:i4>5</vt:i4>
      </vt:variant>
      <vt:variant>
        <vt:lpstr>幻灯片标题</vt:lpstr>
      </vt:variant>
      <vt:variant>
        <vt:i4>29</vt:i4>
      </vt:variant>
    </vt:vector>
  </HeadingPairs>
  <TitlesOfParts>
    <vt:vector size="34" baseType="lpstr">
      <vt:lpstr>sample</vt:lpstr>
      <vt:lpstr>Office 主题</vt:lpstr>
      <vt:lpstr>1_Office 主题</vt:lpstr>
      <vt:lpstr>2_Office 主题</vt:lpstr>
      <vt:lpstr>1_sample</vt:lpstr>
      <vt:lpstr>PowerPoint 演示文稿</vt:lpstr>
      <vt:lpstr>PowerPoint 演示文稿</vt:lpstr>
      <vt:lpstr>PowerPoint 演示文稿</vt:lpstr>
      <vt:lpstr>文件规定</vt:lpstr>
      <vt:lpstr>PowerPoint 演示文稿</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政策解读</vt:lpstr>
      <vt:lpstr>PowerPoint 演示文稿</vt:lpstr>
      <vt:lpstr>优惠申请</vt:lpstr>
      <vt:lpstr>优惠申请</vt:lpstr>
      <vt:lpstr>PowerPoint 演示文稿</vt:lpstr>
      <vt:lpstr>案例解析</vt:lpstr>
      <vt:lpstr>案例解析</vt:lpstr>
      <vt:lpstr>案例解析</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龙胜</dc:creator>
  <cp:lastModifiedBy>fan</cp:lastModifiedBy>
  <cp:revision>81</cp:revision>
  <cp:lastPrinted>2017-05-04T09:35:09Z</cp:lastPrinted>
  <dcterms:created xsi:type="dcterms:W3CDTF">2016-08-15T14:49:26Z</dcterms:created>
  <dcterms:modified xsi:type="dcterms:W3CDTF">2018-04-17T16:26:16Z</dcterms:modified>
</cp:coreProperties>
</file>